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  <p:sldMasterId id="2147483828" r:id="rId2"/>
  </p:sldMasterIdLst>
  <p:sldIdLst>
    <p:sldId id="256" r:id="rId3"/>
    <p:sldId id="323" r:id="rId4"/>
    <p:sldId id="259" r:id="rId5"/>
    <p:sldId id="407" r:id="rId6"/>
    <p:sldId id="412" r:id="rId7"/>
    <p:sldId id="408" r:id="rId8"/>
    <p:sldId id="409" r:id="rId9"/>
    <p:sldId id="411" r:id="rId10"/>
    <p:sldId id="410" r:id="rId11"/>
    <p:sldId id="413" r:id="rId12"/>
    <p:sldId id="371" r:id="rId13"/>
    <p:sldId id="372" r:id="rId14"/>
    <p:sldId id="373" r:id="rId15"/>
    <p:sldId id="414" r:id="rId16"/>
    <p:sldId id="319" r:id="rId17"/>
    <p:sldId id="374" r:id="rId18"/>
    <p:sldId id="375" r:id="rId19"/>
    <p:sldId id="418" r:id="rId20"/>
    <p:sldId id="419" r:id="rId21"/>
    <p:sldId id="415" r:id="rId22"/>
    <p:sldId id="416" r:id="rId23"/>
    <p:sldId id="417" r:id="rId24"/>
    <p:sldId id="390" r:id="rId25"/>
    <p:sldId id="427" r:id="rId26"/>
    <p:sldId id="426" r:id="rId27"/>
    <p:sldId id="357" r:id="rId28"/>
    <p:sldId id="421" r:id="rId29"/>
    <p:sldId id="377" r:id="rId30"/>
    <p:sldId id="422" r:id="rId31"/>
    <p:sldId id="423" r:id="rId32"/>
    <p:sldId id="424" r:id="rId33"/>
    <p:sldId id="355" r:id="rId34"/>
    <p:sldId id="356" r:id="rId35"/>
    <p:sldId id="385" r:id="rId36"/>
    <p:sldId id="389" r:id="rId37"/>
    <p:sldId id="425" r:id="rId38"/>
    <p:sldId id="325" r:id="rId39"/>
    <p:sldId id="326" r:id="rId40"/>
    <p:sldId id="431" r:id="rId41"/>
    <p:sldId id="433" r:id="rId42"/>
    <p:sldId id="434" r:id="rId43"/>
    <p:sldId id="435" r:id="rId44"/>
    <p:sldId id="430" r:id="rId45"/>
    <p:sldId id="428" r:id="rId46"/>
    <p:sldId id="432" r:id="rId47"/>
    <p:sldId id="327" r:id="rId48"/>
    <p:sldId id="328" r:id="rId49"/>
    <p:sldId id="330" r:id="rId50"/>
    <p:sldId id="329" r:id="rId51"/>
    <p:sldId id="331" r:id="rId52"/>
    <p:sldId id="332" r:id="rId53"/>
    <p:sldId id="333" r:id="rId54"/>
    <p:sldId id="334" r:id="rId55"/>
    <p:sldId id="335" r:id="rId56"/>
    <p:sldId id="336" r:id="rId57"/>
    <p:sldId id="337" r:id="rId58"/>
    <p:sldId id="365" r:id="rId59"/>
    <p:sldId id="376" r:id="rId60"/>
    <p:sldId id="384" r:id="rId61"/>
    <p:sldId id="392" r:id="rId62"/>
    <p:sldId id="391" r:id="rId63"/>
    <p:sldId id="429" r:id="rId64"/>
    <p:sldId id="420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2E61"/>
    <a:srgbClr val="E75467"/>
    <a:srgbClr val="F2947A"/>
    <a:srgbClr val="3779C9"/>
    <a:srgbClr val="E86553"/>
    <a:srgbClr val="E7F6F9"/>
    <a:srgbClr val="FFF3CD"/>
    <a:srgbClr val="FFEEAF"/>
    <a:srgbClr val="FFF5D2"/>
    <a:srgbClr val="FDF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65" d="100"/>
          <a:sy n="65" d="100"/>
        </p:scale>
        <p:origin x="6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jpeg>
</file>

<file path=ppt/media/image17.jpeg>
</file>

<file path=ppt/media/image18.gif>
</file>

<file path=ppt/media/image19.png>
</file>

<file path=ppt/media/image2.jpeg>
</file>

<file path=ppt/media/image20.png>
</file>

<file path=ppt/media/image21.jpg>
</file>

<file path=ppt/media/image22.jpe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jpg>
</file>

<file path=ppt/media/image35.png>
</file>

<file path=ppt/media/image4.png>
</file>

<file path=ppt/media/image5.sv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Thursday, September 29,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47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Thursday, September 29,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71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Thursday, September 29,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0337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60038-5869-4B0D-BEE8-11EB6BCB7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C510C6-4B15-4515-B503-55C6705481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8CDE0-EAD3-47ED-9292-3EF4D733B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61591-0D87-423D-9973-410320218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6DE67-6AFD-45C0-AFB2-F7DFB4905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57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873EC-02BD-4E0E-B4CE-256F0AB06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4EF32-2FDD-415D-A1CE-75AD517BC6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01515-0063-4B28-A1DA-53B9A9801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D9D2B-E689-42C3-98F7-9F0CA7CCC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7D969-0BFC-49BD-98BE-82FC5A366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236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92081-10ED-4478-910E-CE02FA501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D48D0-E094-411E-8B7F-5CC3DEF25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5F17B-3299-426A-946A-A3D4B3322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EE5AA-6B25-4E3F-A884-3EDF60F23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2F3B36-53B9-45A6-93FB-98FD9FDD9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69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0AD6F-D7A5-4527-8D37-F73412019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44-BD21-4BFA-A3C8-BE7C951E14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325C39-4025-4C42-BCB0-A5B1DB7E8D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2A880D-6467-4EE3-A330-F47A211F4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6379B-58F1-4DF6-A662-1AD25D0E3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C8776-7746-494C-B0E0-03E98906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473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EA1FE-DDF2-4784-8B1C-7F77721D6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C7BA18-83AA-4C35-A914-280D5025D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05052D-9093-4FDB-B339-C8C1C6233A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09199F-0D8A-48ED-B428-A60F8E2B8F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6E5356-54CB-421D-BCB0-41ACBADBC9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45BA5C-55F5-4D33-B502-D06289104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4AE7F-E584-4CDB-AD16-338BEDA99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07CB59-25CD-4183-871A-9AAF7313C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889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8D3DF-34A3-4CA5-801F-EF22B9A4C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66D089-6D60-4E44-A478-17784BFDA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8BE91F-FD5D-430B-8970-7D83DBFDE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CDA90D-4A21-4071-9BB1-B1590C860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4463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7CE162-8BF5-4601-AE8C-9AF9D0B4A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314998-AC5D-4BB6-9173-F5EA1411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2895D-5A11-4832-A230-6CA716446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5076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3DF66-4321-4364-B572-99CE16E6F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CC311-C794-4912-949E-5669281AA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1A010D-147A-40F5-9446-1505E458D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57149-88C8-4A3D-8E00-7A73FC626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DE9E6E-A295-4486-99F2-C3E584893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169B6-48E0-4F5D-AEB9-426B8F1BA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94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Thursday, September 29,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9240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FCD2F-0A92-4181-B0F8-3722DF9AD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B76986-F45D-44CD-AAC3-6AAE9DC45A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4E2168-ED0C-47BF-81C1-C77D9DAF5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1D5761-C33E-49DC-8CD8-AA87E0834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CC1551-980D-4B2E-AB24-F2C7065EC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9D6DF3-DD47-417C-8F5C-E0DC8E7F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2039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78906-5077-4DF3-B812-8C9D7D03C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A897C0-A3AE-4B48-8F39-A27E5EF1F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1E24A-03FC-4923-B860-B006F619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35970-B5B5-485C-95EC-C522943BC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4A7DA-D1CF-41D6-B3C9-C8F93A461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9232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635A6B-E89E-49DC-9F36-8F3AD5976B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75B40B-BE6E-4408-A219-1CA60903F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CAA0C-639A-4477-BC91-1FF2CC085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01FE7-EC33-4BE0-84F6-514A9EAD0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17EE4-891A-4E08-AE46-66CEE0DFF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93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Thursday, September 29, 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341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Thursday, September 29,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769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Thursday, September 29, 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869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Thursday, September 29, 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462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Thursday, September 29, 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420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Thursday, September 29,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2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Thursday, September 29, 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494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Thursday, September 29,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3946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0" r:id="rId6"/>
    <p:sldLayoutId id="2147483816" r:id="rId7"/>
    <p:sldLayoutId id="2147483817" r:id="rId8"/>
    <p:sldLayoutId id="2147483818" r:id="rId9"/>
    <p:sldLayoutId id="2147483819" r:id="rId10"/>
    <p:sldLayoutId id="214748382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31EDA2-903A-4C7F-BDC1-E91195F11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14FF3-F022-436D-961F-6DB9A3898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70465-64F5-4C26-90EC-C8F4BA318A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B7022-9D6F-4C6F-A2E1-50B536561199}" type="datetimeFigureOut">
              <a:rPr lang="en-US" smtClean="0"/>
              <a:t>9/29/2022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90D32-478D-412E-A29E-CB0B63F0FC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F3269-ADD1-4E00-A3DF-2EDF339F7E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8031D-3CD8-4F27-9D55-F8C889771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706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osf.io/97u5c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5" Type="http://schemas.openxmlformats.org/officeDocument/2006/relationships/image" Target="../media/image12.gif"/><Relationship Id="rId4" Type="http://schemas.openxmlformats.org/officeDocument/2006/relationships/image" Target="../media/image11.png"/><Relationship Id="rId9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gif"/><Relationship Id="rId3" Type="http://schemas.openxmlformats.org/officeDocument/2006/relationships/image" Target="../media/image10.png"/><Relationship Id="rId7" Type="http://schemas.openxmlformats.org/officeDocument/2006/relationships/image" Target="../media/image17.jpeg"/><Relationship Id="rId12" Type="http://schemas.openxmlformats.org/officeDocument/2006/relationships/image" Target="../media/image19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jpe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15.png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gif"/><Relationship Id="rId3" Type="http://schemas.openxmlformats.org/officeDocument/2006/relationships/image" Target="../media/image10.png"/><Relationship Id="rId7" Type="http://schemas.openxmlformats.org/officeDocument/2006/relationships/image" Target="../media/image17.jpeg"/><Relationship Id="rId12" Type="http://schemas.openxmlformats.org/officeDocument/2006/relationships/image" Target="../media/image19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6.jpeg"/><Relationship Id="rId11" Type="http://schemas.openxmlformats.org/officeDocument/2006/relationships/image" Target="../media/image8.png"/><Relationship Id="rId5" Type="http://schemas.openxmlformats.org/officeDocument/2006/relationships/image" Target="../media/image13.png"/><Relationship Id="rId10" Type="http://schemas.openxmlformats.org/officeDocument/2006/relationships/image" Target="../media/image15.png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0.png"/><Relationship Id="rId7" Type="http://schemas.openxmlformats.org/officeDocument/2006/relationships/image" Target="../media/image16.jpeg"/><Relationship Id="rId12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11" Type="http://schemas.openxmlformats.org/officeDocument/2006/relationships/image" Target="../media/image15.png"/><Relationship Id="rId5" Type="http://schemas.openxmlformats.org/officeDocument/2006/relationships/image" Target="../media/image12.gif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openxmlformats.org/officeDocument/2006/relationships/image" Target="../media/image18.gi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0.png"/><Relationship Id="rId7" Type="http://schemas.openxmlformats.org/officeDocument/2006/relationships/image" Target="../media/image16.jpeg"/><Relationship Id="rId12" Type="http://schemas.openxmlformats.org/officeDocument/2006/relationships/image" Target="../media/image8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png"/><Relationship Id="rId11" Type="http://schemas.openxmlformats.org/officeDocument/2006/relationships/image" Target="../media/image15.png"/><Relationship Id="rId5" Type="http://schemas.openxmlformats.org/officeDocument/2006/relationships/image" Target="../media/image12.gif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openxmlformats.org/officeDocument/2006/relationships/image" Target="../media/image18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gi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gi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osf.io/97u5c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34">
            <a:extLst>
              <a:ext uri="{FF2B5EF4-FFF2-40B4-BE49-F238E27FC236}">
                <a16:creationId xmlns:a16="http://schemas.microsoft.com/office/drawing/2014/main" id="{742DFF2D-EA41-4CBE-9659-C2917E488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hlinkClick r:id="rId2"/>
            <a:extLst>
              <a:ext uri="{FF2B5EF4-FFF2-40B4-BE49-F238E27FC236}">
                <a16:creationId xmlns:a16="http://schemas.microsoft.com/office/drawing/2014/main" id="{306F633B-71D6-471D-B5CE-827058FE3B20}"/>
              </a:ext>
            </a:extLst>
          </p:cNvPr>
          <p:cNvSpPr/>
          <p:nvPr/>
        </p:nvSpPr>
        <p:spPr>
          <a:xfrm>
            <a:off x="9374521" y="3411711"/>
            <a:ext cx="2993293" cy="1183341"/>
          </a:xfrm>
          <a:prstGeom prst="ellipse">
            <a:avLst/>
          </a:prstGeom>
          <a:solidFill>
            <a:srgbClr val="E7F6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EEA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C91A84-4BCB-4FC6-89C5-241B719FCCE2}"/>
              </a:ext>
            </a:extLst>
          </p:cNvPr>
          <p:cNvSpPr/>
          <p:nvPr/>
        </p:nvSpPr>
        <p:spPr>
          <a:xfrm>
            <a:off x="-175814" y="4400901"/>
            <a:ext cx="12137292" cy="2894492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18332AD-70AF-4E81-BD70-89C3463A38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3568" y="5546174"/>
            <a:ext cx="5688398" cy="1080354"/>
          </a:xfrm>
          <a:prstGeom prst="rect">
            <a:avLst/>
          </a:prstGeom>
        </p:spPr>
      </p:pic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167997BA-1489-E722-140F-EF3A8D3B96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27" r="37533"/>
          <a:stretch/>
        </p:blipFill>
        <p:spPr>
          <a:xfrm>
            <a:off x="10619869" y="10"/>
            <a:ext cx="5662935" cy="6857990"/>
          </a:xfrm>
          <a:custGeom>
            <a:avLst/>
            <a:gdLst/>
            <a:ahLst/>
            <a:cxnLst/>
            <a:rect l="l" t="t" r="r" b="b"/>
            <a:pathLst>
              <a:path w="5662935" h="6858000">
                <a:moveTo>
                  <a:pt x="598332" y="0"/>
                </a:moveTo>
                <a:lnTo>
                  <a:pt x="5662935" y="0"/>
                </a:lnTo>
                <a:lnTo>
                  <a:pt x="5662935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7" y="5515036"/>
                  <a:pt x="1066080" y="5030470"/>
                  <a:pt x="1217563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80" y="1021447"/>
                  <a:pt x="773055" y="279455"/>
                </a:cubicBez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19D8A2-6683-43BC-9A59-CFA8434B6E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202" y="5485741"/>
            <a:ext cx="1153439" cy="1020794"/>
          </a:xfrm>
          <a:prstGeom prst="rect">
            <a:avLst/>
          </a:prstGeom>
        </p:spPr>
      </p:pic>
      <p:sp>
        <p:nvSpPr>
          <p:cNvPr id="10" name="TextBox 9">
            <a:hlinkClick r:id="rId2"/>
            <a:extLst>
              <a:ext uri="{FF2B5EF4-FFF2-40B4-BE49-F238E27FC236}">
                <a16:creationId xmlns:a16="http://schemas.microsoft.com/office/drawing/2014/main" id="{D2927A25-B409-4A6B-913C-D3B3544B0FC0}"/>
              </a:ext>
            </a:extLst>
          </p:cNvPr>
          <p:cNvSpPr txBox="1"/>
          <p:nvPr/>
        </p:nvSpPr>
        <p:spPr>
          <a:xfrm>
            <a:off x="9574305" y="3696877"/>
            <a:ext cx="235865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osf.io/97u5c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BCFA5-F562-46E0-8683-2A2D9FC5FF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69" y="676195"/>
            <a:ext cx="10170250" cy="4523247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Language and sensorimotor simulation in conceptual processing:</a:t>
            </a:r>
            <a:br>
              <a:rPr lang="en-US" sz="4800" dirty="0"/>
            </a:br>
            <a:br>
              <a:rPr lang="en-US" sz="1200" dirty="0"/>
            </a:br>
            <a:r>
              <a:rPr lang="en-US" sz="4400" dirty="0">
                <a:solidFill>
                  <a:srgbClr val="FFFFFF"/>
                </a:solidFill>
              </a:rPr>
              <a:t>Multilevel analysis and statistical power</a:t>
            </a:r>
            <a:br>
              <a:rPr lang="en-US" sz="4800" dirty="0">
                <a:solidFill>
                  <a:srgbClr val="FFFFFF"/>
                </a:solidFill>
              </a:rPr>
            </a:br>
            <a:br>
              <a:rPr lang="en-US" sz="128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Pablo Bernabeu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971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Llamada ovalada"/>
          <p:cNvSpPr/>
          <p:nvPr/>
        </p:nvSpPr>
        <p:spPr>
          <a:xfrm>
            <a:off x="1276477" y="903433"/>
            <a:ext cx="936104" cy="592149"/>
          </a:xfrm>
          <a:prstGeom prst="wedgeEllipseCallout">
            <a:avLst>
              <a:gd name="adj1" fmla="val -35648"/>
              <a:gd name="adj2" fmla="val 71678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8" name="7 Llamada ovalada"/>
          <p:cNvSpPr/>
          <p:nvPr/>
        </p:nvSpPr>
        <p:spPr>
          <a:xfrm>
            <a:off x="2419185" y="975441"/>
            <a:ext cx="1584176" cy="542153"/>
          </a:xfrm>
          <a:prstGeom prst="wedgeEllipseCallout">
            <a:avLst>
              <a:gd name="adj1" fmla="val 5079"/>
              <a:gd name="adj2" fmla="val 66366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10" name="9 Llamada ovalada"/>
          <p:cNvSpPr/>
          <p:nvPr/>
        </p:nvSpPr>
        <p:spPr>
          <a:xfrm>
            <a:off x="4126745" y="903433"/>
            <a:ext cx="1080120" cy="614161"/>
          </a:xfrm>
          <a:prstGeom prst="wedgeEllipseCallout">
            <a:avLst>
              <a:gd name="adj1" fmla="val 40521"/>
              <a:gd name="adj2" fmla="val 64285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1218632" y="987436"/>
            <a:ext cx="4032448" cy="2283202"/>
          </a:xfrm>
          <a:prstGeom prst="rect">
            <a:avLst/>
          </a:prstGeom>
          <a:ln>
            <a:noFill/>
            <a:prstDash val="dash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irony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take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force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cute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surprise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coffee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1699898" y="791078"/>
            <a:ext cx="8778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54815" y="287023"/>
            <a:ext cx="4305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91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Llamada ovalada"/>
          <p:cNvSpPr/>
          <p:nvPr/>
        </p:nvSpPr>
        <p:spPr>
          <a:xfrm>
            <a:off x="1276477" y="903433"/>
            <a:ext cx="936104" cy="592149"/>
          </a:xfrm>
          <a:prstGeom prst="wedgeEllipseCallout">
            <a:avLst>
              <a:gd name="adj1" fmla="val -35648"/>
              <a:gd name="adj2" fmla="val 71678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8" name="7 Llamada ovalada"/>
          <p:cNvSpPr/>
          <p:nvPr/>
        </p:nvSpPr>
        <p:spPr>
          <a:xfrm>
            <a:off x="2419185" y="975441"/>
            <a:ext cx="1584176" cy="542153"/>
          </a:xfrm>
          <a:prstGeom prst="wedgeEllipseCallout">
            <a:avLst>
              <a:gd name="adj1" fmla="val 5079"/>
              <a:gd name="adj2" fmla="val 66366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10" name="9 Llamada ovalada"/>
          <p:cNvSpPr/>
          <p:nvPr/>
        </p:nvSpPr>
        <p:spPr>
          <a:xfrm>
            <a:off x="4126745" y="903433"/>
            <a:ext cx="1080120" cy="614161"/>
          </a:xfrm>
          <a:prstGeom prst="wedgeEllipseCallout">
            <a:avLst>
              <a:gd name="adj1" fmla="val 40521"/>
              <a:gd name="adj2" fmla="val 64285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92890" y="3132546"/>
            <a:ext cx="4645299" cy="5062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Latent Semantic Analysis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http://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lsa.colorado.edu)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33842" y="2695094"/>
            <a:ext cx="4612329" cy="534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1218632" y="987436"/>
            <a:ext cx="4032448" cy="2283202"/>
          </a:xfrm>
          <a:prstGeom prst="rect">
            <a:avLst/>
          </a:prstGeom>
          <a:ln>
            <a:noFill/>
            <a:prstDash val="dash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irony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take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force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cute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surprise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coffee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1699898" y="791078"/>
            <a:ext cx="8778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54815" y="287023"/>
            <a:ext cx="4305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40A78AD5-FAFD-4643-8B49-3C71D51A9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54" y="3612569"/>
            <a:ext cx="4040543" cy="1344572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4CEC4C1F-1004-484D-A0E0-5EC197A6E186}"/>
              </a:ext>
            </a:extLst>
          </p:cNvPr>
          <p:cNvSpPr/>
          <p:nvPr/>
        </p:nvSpPr>
        <p:spPr>
          <a:xfrm>
            <a:off x="1289355" y="3676959"/>
            <a:ext cx="1035281" cy="206598"/>
          </a:xfrm>
          <a:prstGeom prst="rect">
            <a:avLst/>
          </a:prstGeom>
          <a:solidFill>
            <a:srgbClr val="EAEAEA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3307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Llamada ovalada"/>
          <p:cNvSpPr/>
          <p:nvPr/>
        </p:nvSpPr>
        <p:spPr>
          <a:xfrm>
            <a:off x="1276477" y="903433"/>
            <a:ext cx="936104" cy="592149"/>
          </a:xfrm>
          <a:prstGeom prst="wedgeEllipseCallout">
            <a:avLst>
              <a:gd name="adj1" fmla="val -35648"/>
              <a:gd name="adj2" fmla="val 71678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8" name="7 Llamada ovalada"/>
          <p:cNvSpPr/>
          <p:nvPr/>
        </p:nvSpPr>
        <p:spPr>
          <a:xfrm>
            <a:off x="2419185" y="975441"/>
            <a:ext cx="1584176" cy="542153"/>
          </a:xfrm>
          <a:prstGeom prst="wedgeEllipseCallout">
            <a:avLst>
              <a:gd name="adj1" fmla="val 5079"/>
              <a:gd name="adj2" fmla="val 66366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10" name="9 Llamada ovalada"/>
          <p:cNvSpPr/>
          <p:nvPr/>
        </p:nvSpPr>
        <p:spPr>
          <a:xfrm>
            <a:off x="4126745" y="903433"/>
            <a:ext cx="1080120" cy="614161"/>
          </a:xfrm>
          <a:prstGeom prst="wedgeEllipseCallout">
            <a:avLst>
              <a:gd name="adj1" fmla="val 40521"/>
              <a:gd name="adj2" fmla="val 64285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35075" y="4998581"/>
            <a:ext cx="49210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CORPUS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Populations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Louwerse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&amp;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Zwaan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2009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animals, body, geography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(Lund &amp; Burgess, 1996) *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BRAIN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Voxel-level neural activation predicted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by distributional statistics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</a:t>
            </a:r>
            <a:r>
              <a:rPr kumimoji="0" lang="es-E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itchell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al., 2008)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92890" y="3132546"/>
            <a:ext cx="4645299" cy="5062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Latent Semantic Analysis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http://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lsa.colorado.edu)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33842" y="2695094"/>
            <a:ext cx="4612329" cy="534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1218632" y="987436"/>
            <a:ext cx="4032448" cy="2283202"/>
          </a:xfrm>
          <a:prstGeom prst="rect">
            <a:avLst/>
          </a:prstGeom>
          <a:ln>
            <a:noFill/>
            <a:prstDash val="dash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irony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take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force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cute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surprise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coffee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1699898" y="791078"/>
            <a:ext cx="8778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54815" y="287023"/>
            <a:ext cx="4305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40A78AD5-FAFD-4643-8B49-3C71D51A9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54" y="3612569"/>
            <a:ext cx="4040543" cy="1344572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4CEC4C1F-1004-484D-A0E0-5EC197A6E186}"/>
              </a:ext>
            </a:extLst>
          </p:cNvPr>
          <p:cNvSpPr/>
          <p:nvPr/>
        </p:nvSpPr>
        <p:spPr>
          <a:xfrm>
            <a:off x="1289355" y="3676959"/>
            <a:ext cx="1035281" cy="206598"/>
          </a:xfrm>
          <a:prstGeom prst="rect">
            <a:avLst/>
          </a:prstGeom>
          <a:solidFill>
            <a:srgbClr val="EAEAEA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63688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Llamada ovalada"/>
          <p:cNvSpPr/>
          <p:nvPr/>
        </p:nvSpPr>
        <p:spPr>
          <a:xfrm>
            <a:off x="1276477" y="903433"/>
            <a:ext cx="936104" cy="592149"/>
          </a:xfrm>
          <a:prstGeom prst="wedgeEllipseCallout">
            <a:avLst>
              <a:gd name="adj1" fmla="val -35648"/>
              <a:gd name="adj2" fmla="val 71678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8" name="7 Llamada ovalada"/>
          <p:cNvSpPr/>
          <p:nvPr/>
        </p:nvSpPr>
        <p:spPr>
          <a:xfrm>
            <a:off x="2419185" y="975441"/>
            <a:ext cx="1584176" cy="542153"/>
          </a:xfrm>
          <a:prstGeom prst="wedgeEllipseCallout">
            <a:avLst>
              <a:gd name="adj1" fmla="val 5079"/>
              <a:gd name="adj2" fmla="val 66366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10" name="9 Llamada ovalada"/>
          <p:cNvSpPr/>
          <p:nvPr/>
        </p:nvSpPr>
        <p:spPr>
          <a:xfrm>
            <a:off x="4126745" y="903433"/>
            <a:ext cx="1080120" cy="614161"/>
          </a:xfrm>
          <a:prstGeom prst="wedgeEllipseCallout">
            <a:avLst>
              <a:gd name="adj1" fmla="val 40521"/>
              <a:gd name="adj2" fmla="val 64285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35075" y="4998581"/>
            <a:ext cx="4921004" cy="1572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CORPUS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Populations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Louwerse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&amp;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Zwaan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2009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animals, body, geography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(Lund &amp; Burgess, 1996) *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BRAIN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Voxel-level neural activation predicted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by distributional statistics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</a:t>
            </a:r>
            <a:r>
              <a:rPr kumimoji="0" lang="es-E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itchell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al., 2008)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Symbol-grounding problem</a:t>
            </a:r>
            <a:endParaRPr kumimoji="0" lang="es-E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2890" y="3132546"/>
            <a:ext cx="4645299" cy="5062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Latent Semantic Analysis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http://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lsa.colorado.edu)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33842" y="2695094"/>
            <a:ext cx="4612329" cy="534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1218632" y="987436"/>
            <a:ext cx="4032448" cy="2283202"/>
          </a:xfrm>
          <a:prstGeom prst="rect">
            <a:avLst/>
          </a:prstGeom>
          <a:ln>
            <a:noFill/>
            <a:prstDash val="dash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irony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take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force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cute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surprise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coffee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1699898" y="791078"/>
            <a:ext cx="8778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54815" y="287023"/>
            <a:ext cx="4305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40A78AD5-FAFD-4643-8B49-3C71D51A9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54" y="3612569"/>
            <a:ext cx="4040543" cy="1344572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4CEC4C1F-1004-484D-A0E0-5EC197A6E186}"/>
              </a:ext>
            </a:extLst>
          </p:cNvPr>
          <p:cNvSpPr/>
          <p:nvPr/>
        </p:nvSpPr>
        <p:spPr>
          <a:xfrm>
            <a:off x="1289355" y="3676959"/>
            <a:ext cx="1035281" cy="206598"/>
          </a:xfrm>
          <a:prstGeom prst="rect">
            <a:avLst/>
          </a:prstGeom>
          <a:solidFill>
            <a:srgbClr val="EAEAEA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5950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5 Llamada ovalada"/>
          <p:cNvSpPr/>
          <p:nvPr/>
        </p:nvSpPr>
        <p:spPr>
          <a:xfrm>
            <a:off x="1276477" y="903433"/>
            <a:ext cx="936104" cy="592149"/>
          </a:xfrm>
          <a:prstGeom prst="wedgeEllipseCallout">
            <a:avLst>
              <a:gd name="adj1" fmla="val -35648"/>
              <a:gd name="adj2" fmla="val 71678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8" name="7 Llamada ovalada"/>
          <p:cNvSpPr/>
          <p:nvPr/>
        </p:nvSpPr>
        <p:spPr>
          <a:xfrm>
            <a:off x="2419185" y="975441"/>
            <a:ext cx="1584176" cy="542153"/>
          </a:xfrm>
          <a:prstGeom prst="wedgeEllipseCallout">
            <a:avLst>
              <a:gd name="adj1" fmla="val 5079"/>
              <a:gd name="adj2" fmla="val 66366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10" name="9 Llamada ovalada"/>
          <p:cNvSpPr/>
          <p:nvPr/>
        </p:nvSpPr>
        <p:spPr>
          <a:xfrm>
            <a:off x="4126745" y="903433"/>
            <a:ext cx="1080120" cy="614161"/>
          </a:xfrm>
          <a:prstGeom prst="wedgeEllipseCallout">
            <a:avLst>
              <a:gd name="adj1" fmla="val 40521"/>
              <a:gd name="adj2" fmla="val 64285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035075" y="4998581"/>
            <a:ext cx="4921004" cy="1572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CORPUS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Populations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Louwerse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&amp;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Zwaan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2009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animals, body, geography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(Lund &amp; Burgess, 1996) *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BRAIN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Voxel-level neural activation predicted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by distributional statistics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</a:t>
            </a:r>
            <a:r>
              <a:rPr kumimoji="0" lang="es-E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itchell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al., 2008)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Symbol-grounding problem</a:t>
            </a:r>
            <a:endParaRPr kumimoji="0" lang="es-E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2890" y="3132546"/>
            <a:ext cx="4645299" cy="5062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Latent Semantic Analysis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http://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lsa.colorado.edu)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33842" y="2695094"/>
            <a:ext cx="4612329" cy="534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1218632" y="987436"/>
            <a:ext cx="4032448" cy="2283202"/>
          </a:xfrm>
          <a:prstGeom prst="rect">
            <a:avLst/>
          </a:prstGeom>
          <a:ln>
            <a:noFill/>
            <a:prstDash val="dash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irony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take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force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cute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surprise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coffee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1699898" y="791078"/>
            <a:ext cx="8778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54815" y="287023"/>
            <a:ext cx="4305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40A78AD5-FAFD-4643-8B49-3C71D51A9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54" y="3612569"/>
            <a:ext cx="4040543" cy="1344572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4CEC4C1F-1004-484D-A0E0-5EC197A6E186}"/>
              </a:ext>
            </a:extLst>
          </p:cNvPr>
          <p:cNvSpPr/>
          <p:nvPr/>
        </p:nvSpPr>
        <p:spPr>
          <a:xfrm>
            <a:off x="1289355" y="3676959"/>
            <a:ext cx="1035281" cy="206598"/>
          </a:xfrm>
          <a:prstGeom prst="rect">
            <a:avLst/>
          </a:prstGeom>
          <a:solidFill>
            <a:srgbClr val="EAEAEA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B0681B6-E4BB-413D-A870-2C6405A67908}"/>
              </a:ext>
            </a:extLst>
          </p:cNvPr>
          <p:cNvCxnSpPr/>
          <p:nvPr/>
        </p:nvCxnSpPr>
        <p:spPr>
          <a:xfrm flipH="1">
            <a:off x="6491607" y="-50238"/>
            <a:ext cx="1706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3B83564-D78D-411D-A25C-8DB2BCCC7B7A}"/>
              </a:ext>
            </a:extLst>
          </p:cNvPr>
          <p:cNvSpPr txBox="1"/>
          <p:nvPr/>
        </p:nvSpPr>
        <p:spPr>
          <a:xfrm>
            <a:off x="5847022" y="1917437"/>
            <a:ext cx="1300398" cy="16004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Personal &amp; external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EXPERIENCE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27703EF-24F2-4BE5-A042-194C4C484E12}"/>
              </a:ext>
            </a:extLst>
          </p:cNvPr>
          <p:cNvSpPr/>
          <p:nvPr/>
        </p:nvSpPr>
        <p:spPr>
          <a:xfrm>
            <a:off x="5824838" y="2016194"/>
            <a:ext cx="1331649" cy="1412805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265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2 Marcador de contenido"/>
          <p:cNvSpPr txBox="1">
            <a:spLocks/>
          </p:cNvSpPr>
          <p:nvPr/>
        </p:nvSpPr>
        <p:spPr>
          <a:xfrm>
            <a:off x="7419667" y="862488"/>
            <a:ext cx="3888432" cy="2650005"/>
          </a:xfrm>
          <a:prstGeom prst="rect">
            <a:avLst/>
          </a:prstGeom>
          <a:ln>
            <a:noFill/>
            <a:prstDash val="lgDashDot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5 Llamada ovalada"/>
          <p:cNvSpPr/>
          <p:nvPr/>
        </p:nvSpPr>
        <p:spPr>
          <a:xfrm>
            <a:off x="1276477" y="902834"/>
            <a:ext cx="936104" cy="592149"/>
          </a:xfrm>
          <a:prstGeom prst="wedgeEllipseCallout">
            <a:avLst>
              <a:gd name="adj1" fmla="val -35648"/>
              <a:gd name="adj2" fmla="val 71678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7" name="6 Llamada ovalada"/>
          <p:cNvSpPr/>
          <p:nvPr/>
        </p:nvSpPr>
        <p:spPr>
          <a:xfrm>
            <a:off x="10237612" y="996186"/>
            <a:ext cx="936104" cy="507218"/>
          </a:xfrm>
          <a:prstGeom prst="wedgeEllipseCallout">
            <a:avLst>
              <a:gd name="adj1" fmla="val 44171"/>
              <a:gd name="adj2" fmla="val 64041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8" name="7 Llamada ovalada"/>
          <p:cNvSpPr/>
          <p:nvPr/>
        </p:nvSpPr>
        <p:spPr>
          <a:xfrm>
            <a:off x="2419185" y="974842"/>
            <a:ext cx="1584176" cy="542153"/>
          </a:xfrm>
          <a:prstGeom prst="wedgeEllipseCallout">
            <a:avLst>
              <a:gd name="adj1" fmla="val 5079"/>
              <a:gd name="adj2" fmla="val 66366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9" name="8 Llamada ovalada"/>
          <p:cNvSpPr/>
          <p:nvPr/>
        </p:nvSpPr>
        <p:spPr>
          <a:xfrm>
            <a:off x="8581428" y="996186"/>
            <a:ext cx="1584176" cy="576064"/>
          </a:xfrm>
          <a:prstGeom prst="wedgeEllipseCallout">
            <a:avLst>
              <a:gd name="adj1" fmla="val 16696"/>
              <a:gd name="adj2" fmla="val 63137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10" name="9 Llamada ovalada"/>
          <p:cNvSpPr/>
          <p:nvPr/>
        </p:nvSpPr>
        <p:spPr>
          <a:xfrm>
            <a:off x="4126745" y="902834"/>
            <a:ext cx="1080120" cy="614161"/>
          </a:xfrm>
          <a:prstGeom prst="wedgeEllipseCallout">
            <a:avLst>
              <a:gd name="adj1" fmla="val 40521"/>
              <a:gd name="adj2" fmla="val 64285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sp>
        <p:nvSpPr>
          <p:cNvPr id="11" name="10 Llamada ovalada"/>
          <p:cNvSpPr/>
          <p:nvPr/>
        </p:nvSpPr>
        <p:spPr>
          <a:xfrm>
            <a:off x="7429300" y="996186"/>
            <a:ext cx="1080120" cy="576064"/>
          </a:xfrm>
          <a:prstGeom prst="wedgeEllipseCallout">
            <a:avLst>
              <a:gd name="adj1" fmla="val -22577"/>
              <a:gd name="adj2" fmla="val 58787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pic>
        <p:nvPicPr>
          <p:cNvPr id="20484" name="Picture 4" descr="http://www.kindredmedia.org/wp-content/uploads/2013/04/Spring-Meadow-Scenery-Wallpaper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93714" y="2199669"/>
            <a:ext cx="576064" cy="316156"/>
          </a:xfrm>
          <a:prstGeom prst="rect">
            <a:avLst/>
          </a:prstGeom>
          <a:noFill/>
        </p:spPr>
      </p:pic>
      <p:pic>
        <p:nvPicPr>
          <p:cNvPr id="20486" name="Picture 6" descr="http://cliparts.co/cliparts/6Tr/ooe/6TrooeX8c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46687" y="1697650"/>
            <a:ext cx="409463" cy="337807"/>
          </a:xfrm>
          <a:prstGeom prst="rect">
            <a:avLst/>
          </a:prstGeom>
          <a:noFill/>
        </p:spPr>
      </p:pic>
      <p:pic>
        <p:nvPicPr>
          <p:cNvPr id="20492" name="Picture 12" descr="http://daynabickham.com/wp-content/uploads/2014/01/mad-smiley-hi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810780" y="1683214"/>
            <a:ext cx="352242" cy="352242"/>
          </a:xfrm>
          <a:prstGeom prst="rect">
            <a:avLst/>
          </a:prstGeom>
          <a:noFill/>
        </p:spPr>
      </p:pic>
      <p:pic>
        <p:nvPicPr>
          <p:cNvPr id="20494" name="Picture 14" descr="http://www.smiley-lol.com/smiley/sport/musculation/halteres.gif"/>
          <p:cNvPicPr>
            <a:picLocks noChangeAspect="1" noChangeArrowheads="1" noCrop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28142" y="2115263"/>
            <a:ext cx="685360" cy="456907"/>
          </a:xfrm>
          <a:prstGeom prst="rect">
            <a:avLst/>
          </a:prstGeom>
          <a:noFill/>
        </p:spPr>
      </p:pic>
      <p:pic>
        <p:nvPicPr>
          <p:cNvPr id="20496" name="Picture 16" descr="http://crossfitlowoxygen.com/wp-content/uploads/2013/12/reading-smiley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186536" y="2174183"/>
            <a:ext cx="423536" cy="405121"/>
          </a:xfrm>
          <a:prstGeom prst="rect">
            <a:avLst/>
          </a:prstGeom>
          <a:noFill/>
        </p:spPr>
      </p:pic>
      <p:sp>
        <p:nvSpPr>
          <p:cNvPr id="17" name="Rectangle 16"/>
          <p:cNvSpPr/>
          <p:nvPr/>
        </p:nvSpPr>
        <p:spPr>
          <a:xfrm>
            <a:off x="1035075" y="4997982"/>
            <a:ext cx="4873117" cy="1572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CORPUS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Populations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Louwerse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&amp;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Zwaan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2009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animals, body, geography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(Lund &amp; Burgess, 1996) *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BRAIN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Voxel-level neural activation predicted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by distributional statistics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</a:t>
            </a:r>
            <a:r>
              <a:rPr kumimoji="0" lang="es-E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itchell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al., 2008)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Symbol-grounding problem</a:t>
            </a:r>
            <a:endParaRPr kumimoji="0" lang="es-E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2890" y="3131947"/>
            <a:ext cx="4645299" cy="5062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Latent Semantic Analysis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http://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lsa.colorado.edu)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33842" y="2694495"/>
            <a:ext cx="4612329" cy="534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1218632" y="986837"/>
            <a:ext cx="4032448" cy="2283202"/>
          </a:xfrm>
          <a:prstGeom prst="rect">
            <a:avLst/>
          </a:prstGeom>
          <a:ln>
            <a:noFill/>
            <a:prstDash val="dash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irony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take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force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cute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surprise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coffee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5625950" y="790479"/>
            <a:ext cx="16459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54815" y="286424"/>
            <a:ext cx="4305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03755" y="292561"/>
            <a:ext cx="4146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Embodied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cognition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ttps://s-media-cache-ak0.pinimg.com/736x/4e/5c/f7/4e5cf7d4ccb9c59b6620a9c71944d51e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3714" y="1623146"/>
            <a:ext cx="513954" cy="431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8" descr="http://www.clker.com/cliparts/B/x/b/K/S/n/tempature-symbol-hot-and-cold-hi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0529894" y="2709381"/>
            <a:ext cx="395868" cy="263253"/>
          </a:xfrm>
          <a:prstGeom prst="rect">
            <a:avLst/>
          </a:prstGeom>
          <a:noFill/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9CD179A-034B-4D80-B134-14C57135FB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54" y="3616469"/>
            <a:ext cx="4040543" cy="134457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66E17CE-CD45-41AB-ACFE-43F49EF7A3BB}"/>
              </a:ext>
            </a:extLst>
          </p:cNvPr>
          <p:cNvSpPr/>
          <p:nvPr/>
        </p:nvSpPr>
        <p:spPr>
          <a:xfrm>
            <a:off x="1289355" y="3672470"/>
            <a:ext cx="1035281" cy="206598"/>
          </a:xfrm>
          <a:prstGeom prst="rect">
            <a:avLst/>
          </a:prstGeom>
          <a:solidFill>
            <a:srgbClr val="EAEAEA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3EC0111-CDAD-4EF6-9CE6-6675AC1C80B8}"/>
              </a:ext>
            </a:extLst>
          </p:cNvPr>
          <p:cNvCxnSpPr/>
          <p:nvPr/>
        </p:nvCxnSpPr>
        <p:spPr>
          <a:xfrm flipH="1">
            <a:off x="6491607" y="-50238"/>
            <a:ext cx="1706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7E466D1F-6C94-41E9-8C54-100B67B917DD}"/>
              </a:ext>
            </a:extLst>
          </p:cNvPr>
          <p:cNvSpPr txBox="1"/>
          <p:nvPr/>
        </p:nvSpPr>
        <p:spPr>
          <a:xfrm>
            <a:off x="5847022" y="1917437"/>
            <a:ext cx="1300398" cy="16004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Personal &amp; external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EXPERIENCE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6CEAD58-9D74-4D16-BC1E-4EF584A6A99E}"/>
              </a:ext>
            </a:extLst>
          </p:cNvPr>
          <p:cNvSpPr/>
          <p:nvPr/>
        </p:nvSpPr>
        <p:spPr>
          <a:xfrm>
            <a:off x="5824838" y="2016194"/>
            <a:ext cx="1331649" cy="1412805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71161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2 Marcador de contenido"/>
          <p:cNvSpPr txBox="1">
            <a:spLocks/>
          </p:cNvSpPr>
          <p:nvPr/>
        </p:nvSpPr>
        <p:spPr>
          <a:xfrm>
            <a:off x="7419667" y="862488"/>
            <a:ext cx="3888432" cy="2650005"/>
          </a:xfrm>
          <a:prstGeom prst="rect">
            <a:avLst/>
          </a:prstGeom>
          <a:ln>
            <a:noFill/>
            <a:prstDash val="lgDashDot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5 Llamada ovalada"/>
          <p:cNvSpPr/>
          <p:nvPr/>
        </p:nvSpPr>
        <p:spPr>
          <a:xfrm>
            <a:off x="1276477" y="902834"/>
            <a:ext cx="936104" cy="592149"/>
          </a:xfrm>
          <a:prstGeom prst="wedgeEllipseCallout">
            <a:avLst>
              <a:gd name="adj1" fmla="val -35648"/>
              <a:gd name="adj2" fmla="val 71678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7" name="6 Llamada ovalada"/>
          <p:cNvSpPr/>
          <p:nvPr/>
        </p:nvSpPr>
        <p:spPr>
          <a:xfrm>
            <a:off x="10237612" y="996186"/>
            <a:ext cx="936104" cy="507218"/>
          </a:xfrm>
          <a:prstGeom prst="wedgeEllipseCallout">
            <a:avLst>
              <a:gd name="adj1" fmla="val 44171"/>
              <a:gd name="adj2" fmla="val 64041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8" name="7 Llamada ovalada"/>
          <p:cNvSpPr/>
          <p:nvPr/>
        </p:nvSpPr>
        <p:spPr>
          <a:xfrm>
            <a:off x="2419185" y="974842"/>
            <a:ext cx="1584176" cy="542153"/>
          </a:xfrm>
          <a:prstGeom prst="wedgeEllipseCallout">
            <a:avLst>
              <a:gd name="adj1" fmla="val 5079"/>
              <a:gd name="adj2" fmla="val 66366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9" name="8 Llamada ovalada"/>
          <p:cNvSpPr/>
          <p:nvPr/>
        </p:nvSpPr>
        <p:spPr>
          <a:xfrm>
            <a:off x="8581428" y="996186"/>
            <a:ext cx="1584176" cy="576064"/>
          </a:xfrm>
          <a:prstGeom prst="wedgeEllipseCallout">
            <a:avLst>
              <a:gd name="adj1" fmla="val 16696"/>
              <a:gd name="adj2" fmla="val 63137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10" name="9 Llamada ovalada"/>
          <p:cNvSpPr/>
          <p:nvPr/>
        </p:nvSpPr>
        <p:spPr>
          <a:xfrm>
            <a:off x="4126745" y="902834"/>
            <a:ext cx="1080120" cy="614161"/>
          </a:xfrm>
          <a:prstGeom prst="wedgeEllipseCallout">
            <a:avLst>
              <a:gd name="adj1" fmla="val 40521"/>
              <a:gd name="adj2" fmla="val 64285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sp>
        <p:nvSpPr>
          <p:cNvPr id="11" name="10 Llamada ovalada"/>
          <p:cNvSpPr/>
          <p:nvPr/>
        </p:nvSpPr>
        <p:spPr>
          <a:xfrm>
            <a:off x="7429300" y="996186"/>
            <a:ext cx="1080120" cy="576064"/>
          </a:xfrm>
          <a:prstGeom prst="wedgeEllipseCallout">
            <a:avLst>
              <a:gd name="adj1" fmla="val -22577"/>
              <a:gd name="adj2" fmla="val 58787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pic>
        <p:nvPicPr>
          <p:cNvPr id="20484" name="Picture 4" descr="http://www.kindredmedia.org/wp-content/uploads/2013/04/Spring-Meadow-Scenery-Wallpaper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93714" y="2199669"/>
            <a:ext cx="576064" cy="316156"/>
          </a:xfrm>
          <a:prstGeom prst="rect">
            <a:avLst/>
          </a:prstGeom>
          <a:noFill/>
        </p:spPr>
      </p:pic>
      <p:pic>
        <p:nvPicPr>
          <p:cNvPr id="20486" name="Picture 6" descr="http://cliparts.co/cliparts/6Tr/ooe/6TrooeX8c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46687" y="1697650"/>
            <a:ext cx="409463" cy="337807"/>
          </a:xfrm>
          <a:prstGeom prst="rect">
            <a:avLst/>
          </a:prstGeom>
          <a:noFill/>
        </p:spPr>
      </p:pic>
      <p:pic>
        <p:nvPicPr>
          <p:cNvPr id="20492" name="Picture 12" descr="http://daynabickham.com/wp-content/uploads/2014/01/mad-smiley-hi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810780" y="1683214"/>
            <a:ext cx="352242" cy="352242"/>
          </a:xfrm>
          <a:prstGeom prst="rect">
            <a:avLst/>
          </a:prstGeom>
          <a:noFill/>
        </p:spPr>
      </p:pic>
      <p:pic>
        <p:nvPicPr>
          <p:cNvPr id="20496" name="Picture 16" descr="http://crossfitlowoxygen.com/wp-content/uploads/2013/12/reading-smiley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186536" y="2174183"/>
            <a:ext cx="423536" cy="405121"/>
          </a:xfrm>
          <a:prstGeom prst="rect">
            <a:avLst/>
          </a:prstGeom>
          <a:noFill/>
        </p:spPr>
      </p:pic>
      <p:sp>
        <p:nvSpPr>
          <p:cNvPr id="17" name="Rectangle 16"/>
          <p:cNvSpPr/>
          <p:nvPr/>
        </p:nvSpPr>
        <p:spPr>
          <a:xfrm>
            <a:off x="1035075" y="4997982"/>
            <a:ext cx="4873117" cy="1572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CORPUS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Populations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Louwerse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&amp;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Zwaan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2009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animals, body, geography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(Lund &amp; Burgess, 1996) *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BRAIN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Voxel-level neural activation predicted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by distributional statistics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</a:t>
            </a:r>
            <a:r>
              <a:rPr kumimoji="0" lang="es-E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itchell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al., 2008)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Symbol-grounding problem</a:t>
            </a:r>
            <a:endParaRPr kumimoji="0" lang="es-E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2890" y="3131947"/>
            <a:ext cx="4645299" cy="5062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Latent Semantic Analysis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http://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lsa.colorado.edu)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323184" y="3407942"/>
            <a:ext cx="4407896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EMOTIONAL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Kousta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 (2011) *       </a:t>
            </a:r>
            <a:r>
              <a:rPr kumimoji="0" lang="en-US" sz="1300" b="0" i="1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YES/NO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MOTOR     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Willems et al. (2011)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SENSORY 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Hald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 (2011)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	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Simmons et al. (2007)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717675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700" b="0" i="0" u="none" strike="noStrike" kern="1200" cap="none" spc="30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71767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1" name="Picture 2" descr="http://neurosciencenews.com/files/2013/02/FMRI-extra-striate-cortex-PUBLIC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rot="16200000">
            <a:off x="9507900" y="4878194"/>
            <a:ext cx="642367" cy="534450"/>
          </a:xfrm>
          <a:prstGeom prst="rect">
            <a:avLst/>
          </a:prstGeom>
          <a:noFill/>
        </p:spPr>
      </p:pic>
      <p:pic>
        <p:nvPicPr>
          <p:cNvPr id="32" name="Picture 2" descr="http://neurosciencenews.com/files/2013/02/FMRI-extra-striate-cortex-PUBLIC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rot="16200000">
            <a:off x="8916084" y="4878194"/>
            <a:ext cx="642367" cy="534450"/>
          </a:xfrm>
          <a:prstGeom prst="rect">
            <a:avLst/>
          </a:prstGeom>
          <a:noFill/>
        </p:spPr>
      </p:pic>
      <p:sp>
        <p:nvSpPr>
          <p:cNvPr id="30" name="Rectangle 29"/>
          <p:cNvSpPr/>
          <p:nvPr/>
        </p:nvSpPr>
        <p:spPr>
          <a:xfrm>
            <a:off x="933842" y="2694495"/>
            <a:ext cx="4612329" cy="534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1218632" y="986837"/>
            <a:ext cx="4032448" cy="2283202"/>
          </a:xfrm>
          <a:prstGeom prst="rect">
            <a:avLst/>
          </a:prstGeom>
          <a:ln>
            <a:noFill/>
            <a:prstDash val="dash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irony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take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force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cute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surprise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coffee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5625950" y="790479"/>
            <a:ext cx="16459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6491607" y="-50238"/>
            <a:ext cx="1706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54815" y="286424"/>
            <a:ext cx="4305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03755" y="292561"/>
            <a:ext cx="4146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Embodied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cognition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10162520" y="5211242"/>
            <a:ext cx="345943" cy="22778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117451" y="5178571"/>
            <a:ext cx="924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‘Green’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 descr="http://www.brainstimulation.columbia.edu/images/coil.jpg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DDE1E4"/>
              </a:clrFrom>
              <a:clrTo>
                <a:srgbClr val="DDE1E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1436" y="3773688"/>
            <a:ext cx="380350" cy="29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neurofeedback.visaduma.info/images/fig_erpwaveform.gif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EFFFC"/>
              </a:clrFrom>
              <a:clrTo>
                <a:srgbClr val="FEFFFC">
                  <a:alpha val="0"/>
                </a:srgbClr>
              </a:clrTo>
            </a:clrChange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8142" y="4035736"/>
            <a:ext cx="387620" cy="32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s-media-cache-ak0.pinimg.com/736x/4e/5c/f7/4e5cf7d4ccb9c59b6620a9c71944d51e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3714" y="1623146"/>
            <a:ext cx="513954" cy="431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8" descr="http://www.clker.com/cliparts/B/x/b/K/S/n/tempature-symbol-hot-and-cold-hi.pn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0529894" y="2726159"/>
            <a:ext cx="395868" cy="263253"/>
          </a:xfrm>
          <a:prstGeom prst="rect">
            <a:avLst/>
          </a:prstGeom>
          <a:noFill/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9CD179A-034B-4D80-B134-14C57135FBB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54" y="3616469"/>
            <a:ext cx="4040543" cy="134457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66E17CE-CD45-41AB-ACFE-43F49EF7A3BB}"/>
              </a:ext>
            </a:extLst>
          </p:cNvPr>
          <p:cNvSpPr/>
          <p:nvPr/>
        </p:nvSpPr>
        <p:spPr>
          <a:xfrm>
            <a:off x="1289355" y="3672470"/>
            <a:ext cx="1035281" cy="206598"/>
          </a:xfrm>
          <a:prstGeom prst="rect">
            <a:avLst/>
          </a:prstGeom>
          <a:solidFill>
            <a:srgbClr val="EAEAEA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272D98D-F1CB-46E3-9755-2F660BF4389C}"/>
              </a:ext>
            </a:extLst>
          </p:cNvPr>
          <p:cNvSpPr txBox="1"/>
          <p:nvPr/>
        </p:nvSpPr>
        <p:spPr>
          <a:xfrm>
            <a:off x="5847022" y="1917437"/>
            <a:ext cx="1300398" cy="16004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Personal &amp; external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EXPERIENCE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0BFC42C-B858-4981-900D-6B69050983F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396" y="2136375"/>
            <a:ext cx="676280" cy="40481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A1E2F3F2-F4BD-48B7-98D1-1EAB15B7C6EC}"/>
              </a:ext>
            </a:extLst>
          </p:cNvPr>
          <p:cNvSpPr/>
          <p:nvPr/>
        </p:nvSpPr>
        <p:spPr>
          <a:xfrm>
            <a:off x="5824838" y="2016194"/>
            <a:ext cx="1331649" cy="1412805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B69DBD4-424B-4472-8A95-02B05D760C2A}"/>
              </a:ext>
            </a:extLst>
          </p:cNvPr>
          <p:cNvSpPr/>
          <p:nvPr/>
        </p:nvSpPr>
        <p:spPr>
          <a:xfrm>
            <a:off x="8133526" y="4468762"/>
            <a:ext cx="2455817" cy="1135625"/>
          </a:xfrm>
          <a:prstGeom prst="round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5010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2 Marcador de contenido"/>
          <p:cNvSpPr txBox="1">
            <a:spLocks/>
          </p:cNvSpPr>
          <p:nvPr/>
        </p:nvSpPr>
        <p:spPr>
          <a:xfrm>
            <a:off x="7419667" y="862488"/>
            <a:ext cx="3888432" cy="2650005"/>
          </a:xfrm>
          <a:prstGeom prst="rect">
            <a:avLst/>
          </a:prstGeom>
          <a:ln>
            <a:noFill/>
            <a:prstDash val="lgDashDot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5 Llamada ovalada"/>
          <p:cNvSpPr/>
          <p:nvPr/>
        </p:nvSpPr>
        <p:spPr>
          <a:xfrm>
            <a:off x="1276477" y="902834"/>
            <a:ext cx="936104" cy="592149"/>
          </a:xfrm>
          <a:prstGeom prst="wedgeEllipseCallout">
            <a:avLst>
              <a:gd name="adj1" fmla="val -35648"/>
              <a:gd name="adj2" fmla="val 71678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7" name="6 Llamada ovalada"/>
          <p:cNvSpPr/>
          <p:nvPr/>
        </p:nvSpPr>
        <p:spPr>
          <a:xfrm>
            <a:off x="10237612" y="996186"/>
            <a:ext cx="936104" cy="507218"/>
          </a:xfrm>
          <a:prstGeom prst="wedgeEllipseCallout">
            <a:avLst>
              <a:gd name="adj1" fmla="val 44171"/>
              <a:gd name="adj2" fmla="val 64041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8" name="7 Llamada ovalada"/>
          <p:cNvSpPr/>
          <p:nvPr/>
        </p:nvSpPr>
        <p:spPr>
          <a:xfrm>
            <a:off x="2419185" y="974842"/>
            <a:ext cx="1584176" cy="542153"/>
          </a:xfrm>
          <a:prstGeom prst="wedgeEllipseCallout">
            <a:avLst>
              <a:gd name="adj1" fmla="val 5079"/>
              <a:gd name="adj2" fmla="val 66366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9" name="8 Llamada ovalada"/>
          <p:cNvSpPr/>
          <p:nvPr/>
        </p:nvSpPr>
        <p:spPr>
          <a:xfrm>
            <a:off x="8581428" y="996186"/>
            <a:ext cx="1584176" cy="576064"/>
          </a:xfrm>
          <a:prstGeom prst="wedgeEllipseCallout">
            <a:avLst>
              <a:gd name="adj1" fmla="val 16696"/>
              <a:gd name="adj2" fmla="val 63137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10" name="9 Llamada ovalada"/>
          <p:cNvSpPr/>
          <p:nvPr/>
        </p:nvSpPr>
        <p:spPr>
          <a:xfrm>
            <a:off x="4126745" y="902834"/>
            <a:ext cx="1080120" cy="614161"/>
          </a:xfrm>
          <a:prstGeom prst="wedgeEllipseCallout">
            <a:avLst>
              <a:gd name="adj1" fmla="val 40521"/>
              <a:gd name="adj2" fmla="val 64285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sp>
        <p:nvSpPr>
          <p:cNvPr id="11" name="10 Llamada ovalada"/>
          <p:cNvSpPr/>
          <p:nvPr/>
        </p:nvSpPr>
        <p:spPr>
          <a:xfrm>
            <a:off x="7429300" y="996186"/>
            <a:ext cx="1080120" cy="576064"/>
          </a:xfrm>
          <a:prstGeom prst="wedgeEllipseCallout">
            <a:avLst>
              <a:gd name="adj1" fmla="val -22577"/>
              <a:gd name="adj2" fmla="val 58787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pic>
        <p:nvPicPr>
          <p:cNvPr id="20484" name="Picture 4" descr="http://www.kindredmedia.org/wp-content/uploads/2013/04/Spring-Meadow-Scenery-Wallpaper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493714" y="2199669"/>
            <a:ext cx="576064" cy="316156"/>
          </a:xfrm>
          <a:prstGeom prst="rect">
            <a:avLst/>
          </a:prstGeom>
          <a:noFill/>
        </p:spPr>
      </p:pic>
      <p:pic>
        <p:nvPicPr>
          <p:cNvPr id="20486" name="Picture 6" descr="http://cliparts.co/cliparts/6Tr/ooe/6TrooeX8c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246687" y="1697650"/>
            <a:ext cx="409463" cy="337807"/>
          </a:xfrm>
          <a:prstGeom prst="rect">
            <a:avLst/>
          </a:prstGeom>
          <a:noFill/>
        </p:spPr>
      </p:pic>
      <p:pic>
        <p:nvPicPr>
          <p:cNvPr id="20492" name="Picture 12" descr="http://daynabickham.com/wp-content/uploads/2014/01/mad-smiley-hi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810780" y="1683214"/>
            <a:ext cx="352242" cy="352242"/>
          </a:xfrm>
          <a:prstGeom prst="rect">
            <a:avLst/>
          </a:prstGeom>
          <a:noFill/>
        </p:spPr>
      </p:pic>
      <p:pic>
        <p:nvPicPr>
          <p:cNvPr id="20496" name="Picture 16" descr="http://crossfitlowoxygen.com/wp-content/uploads/2013/12/reading-smiley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186536" y="2174183"/>
            <a:ext cx="423536" cy="405121"/>
          </a:xfrm>
          <a:prstGeom prst="rect">
            <a:avLst/>
          </a:prstGeom>
          <a:noFill/>
        </p:spPr>
      </p:pic>
      <p:sp>
        <p:nvSpPr>
          <p:cNvPr id="17" name="Rectangle 16"/>
          <p:cNvSpPr/>
          <p:nvPr/>
        </p:nvSpPr>
        <p:spPr>
          <a:xfrm>
            <a:off x="1035075" y="4997982"/>
            <a:ext cx="4873117" cy="1572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CORPUS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Populations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Louwerse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&amp;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Zwaan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2009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animals, body, geography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(Lund &amp; Burgess, 1996) *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BRAIN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Voxel-level neural activation predicted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by distributional statistics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</a:t>
            </a:r>
            <a:r>
              <a:rPr kumimoji="0" lang="es-E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itchell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al., 2008)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Symbol-grounding problem</a:t>
            </a:r>
            <a:endParaRPr kumimoji="0" lang="es-E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2890" y="3131947"/>
            <a:ext cx="4645299" cy="5062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Latent Semantic Analysis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http://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lsa.colorado.edu)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323184" y="3407942"/>
            <a:ext cx="4407896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EMOTIONAL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Kousta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 (2011) *       </a:t>
            </a:r>
            <a:r>
              <a:rPr kumimoji="0" lang="en-US" sz="1300" b="0" i="1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YES/NO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MOTOR     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Willems et al. (2011)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SENSORY 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Hald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 (2011)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	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Simmons et al. (2007)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717675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700" b="0" i="0" u="none" strike="noStrike" kern="1200" cap="none" spc="30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71767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71767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(Hickok, 2014; </a:t>
            </a:r>
          </a:p>
          <a:p>
            <a:pPr marL="171767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   Willems &amp;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Francken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2012;                    </a:t>
            </a:r>
          </a:p>
          <a:p>
            <a:pPr marL="171767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Mahon &amp;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Caramazza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2008)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1" name="Picture 2" descr="http://neurosciencenews.com/files/2013/02/FMRI-extra-striate-cortex-PUBLIC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rot="16200000">
            <a:off x="9507900" y="4878194"/>
            <a:ext cx="642367" cy="534450"/>
          </a:xfrm>
          <a:prstGeom prst="rect">
            <a:avLst/>
          </a:prstGeom>
          <a:noFill/>
        </p:spPr>
      </p:pic>
      <p:pic>
        <p:nvPicPr>
          <p:cNvPr id="32" name="Picture 2" descr="http://neurosciencenews.com/files/2013/02/FMRI-extra-striate-cortex-PUBLIC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 rot="16200000">
            <a:off x="8916084" y="4878194"/>
            <a:ext cx="642367" cy="534450"/>
          </a:xfrm>
          <a:prstGeom prst="rect">
            <a:avLst/>
          </a:prstGeom>
          <a:noFill/>
        </p:spPr>
      </p:pic>
      <p:sp>
        <p:nvSpPr>
          <p:cNvPr id="30" name="Rectangle 29"/>
          <p:cNvSpPr/>
          <p:nvPr/>
        </p:nvSpPr>
        <p:spPr>
          <a:xfrm>
            <a:off x="933842" y="2694495"/>
            <a:ext cx="4612329" cy="534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1218632" y="986837"/>
            <a:ext cx="4032448" cy="2283202"/>
          </a:xfrm>
          <a:prstGeom prst="rect">
            <a:avLst/>
          </a:prstGeom>
          <a:ln>
            <a:noFill/>
            <a:prstDash val="dash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irony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take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force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cute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surprise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coffee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5625950" y="790479"/>
            <a:ext cx="16459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54815" y="286424"/>
            <a:ext cx="4305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03755" y="292561"/>
            <a:ext cx="4146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Embodied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44546A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cognition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60000"/>
                  <a:lumOff val="4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10162520" y="5211242"/>
            <a:ext cx="345943" cy="22778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117451" y="5178571"/>
            <a:ext cx="924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‘Green’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 descr="http://www.brainstimulation.columbia.edu/images/coil.jpg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DDE1E4"/>
              </a:clrFrom>
              <a:clrTo>
                <a:srgbClr val="DDE1E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1436" y="3773688"/>
            <a:ext cx="380350" cy="29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neurofeedback.visaduma.info/images/fig_erpwaveform.gif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FEFFFC"/>
              </a:clrFrom>
              <a:clrTo>
                <a:srgbClr val="FEFFFC">
                  <a:alpha val="0"/>
                </a:srgbClr>
              </a:clrTo>
            </a:clrChange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8142" y="4035736"/>
            <a:ext cx="387620" cy="32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/>
          <p:cNvSpPr/>
          <p:nvPr/>
        </p:nvSpPr>
        <p:spPr>
          <a:xfrm>
            <a:off x="7120095" y="5699105"/>
            <a:ext cx="21586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* Causality question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ttps://s-media-cache-ak0.pinimg.com/736x/4e/5c/f7/4e5cf7d4ccb9c59b6620a9c71944d51e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3714" y="1623146"/>
            <a:ext cx="513954" cy="431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8" descr="http://www.clker.com/cliparts/B/x/b/K/S/n/tempature-symbol-hot-and-cold-hi.pn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10529894" y="2751326"/>
            <a:ext cx="395868" cy="263253"/>
          </a:xfrm>
          <a:prstGeom prst="rect">
            <a:avLst/>
          </a:prstGeom>
          <a:noFill/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9CD179A-034B-4D80-B134-14C57135FBB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54" y="3616469"/>
            <a:ext cx="4040543" cy="1344572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66E17CE-CD45-41AB-ACFE-43F49EF7A3BB}"/>
              </a:ext>
            </a:extLst>
          </p:cNvPr>
          <p:cNvSpPr/>
          <p:nvPr/>
        </p:nvSpPr>
        <p:spPr>
          <a:xfrm>
            <a:off x="1289355" y="3672470"/>
            <a:ext cx="1035281" cy="206598"/>
          </a:xfrm>
          <a:prstGeom prst="rect">
            <a:avLst/>
          </a:prstGeom>
          <a:solidFill>
            <a:srgbClr val="EAEAEA">
              <a:alpha val="8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0D0C1189-534F-41C0-9210-53795219E8D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396" y="2136375"/>
            <a:ext cx="676280" cy="404815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C568730-A479-406C-94AD-B0E062CC883F}"/>
              </a:ext>
            </a:extLst>
          </p:cNvPr>
          <p:cNvCxnSpPr/>
          <p:nvPr/>
        </p:nvCxnSpPr>
        <p:spPr>
          <a:xfrm flipH="1">
            <a:off x="6491607" y="-50238"/>
            <a:ext cx="1706" cy="685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96F3EA6-5328-42D0-9AE0-E8C77EF31C46}"/>
              </a:ext>
            </a:extLst>
          </p:cNvPr>
          <p:cNvSpPr txBox="1"/>
          <p:nvPr/>
        </p:nvSpPr>
        <p:spPr>
          <a:xfrm>
            <a:off x="5847022" y="1917437"/>
            <a:ext cx="1300398" cy="160043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Personal &amp; external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EXPERIENCE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D0C3D81-6404-4039-8167-B06DAB5A4A95}"/>
              </a:ext>
            </a:extLst>
          </p:cNvPr>
          <p:cNvSpPr/>
          <p:nvPr/>
        </p:nvSpPr>
        <p:spPr>
          <a:xfrm>
            <a:off x="5824838" y="2016194"/>
            <a:ext cx="1331649" cy="1412805"/>
          </a:xfrm>
          <a:prstGeom prst="ellipse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85709DCE-77E2-42D4-A1FA-EBD7EF590E63}"/>
              </a:ext>
            </a:extLst>
          </p:cNvPr>
          <p:cNvSpPr/>
          <p:nvPr/>
        </p:nvSpPr>
        <p:spPr>
          <a:xfrm>
            <a:off x="8133526" y="4468762"/>
            <a:ext cx="2455817" cy="1135625"/>
          </a:xfrm>
          <a:prstGeom prst="roundRect">
            <a:avLst/>
          </a:prstGeom>
          <a:noFill/>
          <a:ln w="31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7422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2 Marcador de contenido"/>
          <p:cNvSpPr txBox="1">
            <a:spLocks/>
          </p:cNvSpPr>
          <p:nvPr/>
        </p:nvSpPr>
        <p:spPr>
          <a:xfrm>
            <a:off x="7419667" y="836732"/>
            <a:ext cx="3888432" cy="2650005"/>
          </a:xfrm>
          <a:prstGeom prst="rect">
            <a:avLst/>
          </a:prstGeom>
          <a:ln>
            <a:noFill/>
            <a:prstDash val="lgDashDot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5 Llamada ovalada"/>
          <p:cNvSpPr/>
          <p:nvPr/>
        </p:nvSpPr>
        <p:spPr>
          <a:xfrm>
            <a:off x="1276477" y="877078"/>
            <a:ext cx="936104" cy="592149"/>
          </a:xfrm>
          <a:prstGeom prst="wedgeEllipseCallout">
            <a:avLst>
              <a:gd name="adj1" fmla="val -35648"/>
              <a:gd name="adj2" fmla="val 71678"/>
            </a:avLst>
          </a:prstGeom>
          <a:solidFill>
            <a:schemeClr val="bg1">
              <a:lumMod val="95000"/>
            </a:schemeClr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7" name="6 Llamada ovalada"/>
          <p:cNvSpPr/>
          <p:nvPr/>
        </p:nvSpPr>
        <p:spPr>
          <a:xfrm>
            <a:off x="10237612" y="893162"/>
            <a:ext cx="936104" cy="507218"/>
          </a:xfrm>
          <a:prstGeom prst="wedgeEllipseCallout">
            <a:avLst>
              <a:gd name="adj1" fmla="val 44171"/>
              <a:gd name="adj2" fmla="val 64041"/>
            </a:avLst>
          </a:prstGeom>
          <a:solidFill>
            <a:schemeClr val="bg1">
              <a:lumMod val="95000"/>
            </a:schemeClr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8" name="7 Llamada ovalada"/>
          <p:cNvSpPr/>
          <p:nvPr/>
        </p:nvSpPr>
        <p:spPr>
          <a:xfrm>
            <a:off x="2419185" y="949086"/>
            <a:ext cx="1584176" cy="542153"/>
          </a:xfrm>
          <a:prstGeom prst="wedgeEllipseCallout">
            <a:avLst>
              <a:gd name="adj1" fmla="val 5079"/>
              <a:gd name="adj2" fmla="val 66366"/>
            </a:avLst>
          </a:prstGeom>
          <a:solidFill>
            <a:schemeClr val="bg1">
              <a:lumMod val="95000"/>
            </a:schemeClr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9" name="8 Llamada ovalada"/>
          <p:cNvSpPr/>
          <p:nvPr/>
        </p:nvSpPr>
        <p:spPr>
          <a:xfrm>
            <a:off x="8581428" y="893162"/>
            <a:ext cx="1584176" cy="576064"/>
          </a:xfrm>
          <a:prstGeom prst="wedgeEllipseCallout">
            <a:avLst>
              <a:gd name="adj1" fmla="val 16696"/>
              <a:gd name="adj2" fmla="val 63137"/>
            </a:avLst>
          </a:prstGeom>
          <a:solidFill>
            <a:schemeClr val="bg1">
              <a:lumMod val="95000"/>
            </a:schemeClr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10" name="9 Llamada ovalada"/>
          <p:cNvSpPr/>
          <p:nvPr/>
        </p:nvSpPr>
        <p:spPr>
          <a:xfrm>
            <a:off x="4126745" y="877078"/>
            <a:ext cx="1080120" cy="614161"/>
          </a:xfrm>
          <a:prstGeom prst="wedgeEllipseCallout">
            <a:avLst>
              <a:gd name="adj1" fmla="val 40521"/>
              <a:gd name="adj2" fmla="val 64285"/>
            </a:avLst>
          </a:prstGeom>
          <a:solidFill>
            <a:schemeClr val="bg1">
              <a:lumMod val="95000"/>
            </a:schemeClr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sp>
        <p:nvSpPr>
          <p:cNvPr id="11" name="10 Llamada ovalada"/>
          <p:cNvSpPr/>
          <p:nvPr/>
        </p:nvSpPr>
        <p:spPr>
          <a:xfrm>
            <a:off x="7429300" y="893162"/>
            <a:ext cx="1080120" cy="576064"/>
          </a:xfrm>
          <a:prstGeom prst="wedgeEllipseCallout">
            <a:avLst>
              <a:gd name="adj1" fmla="val -22577"/>
              <a:gd name="adj2" fmla="val 58787"/>
            </a:avLst>
          </a:prstGeom>
          <a:solidFill>
            <a:schemeClr val="bg1">
              <a:lumMod val="95000"/>
            </a:schemeClr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pic>
        <p:nvPicPr>
          <p:cNvPr id="20484" name="Picture 4" descr="http://www.kindredmedia.org/wp-content/uploads/2013/04/Spring-Meadow-Scenery-Wallpaper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0493714" y="2096645"/>
            <a:ext cx="576064" cy="316156"/>
          </a:xfrm>
          <a:prstGeom prst="rect">
            <a:avLst/>
          </a:prstGeom>
          <a:noFill/>
        </p:spPr>
      </p:pic>
      <p:pic>
        <p:nvPicPr>
          <p:cNvPr id="20486" name="Picture 6" descr="http://cliparts.co/cliparts/6Tr/ooe/6TrooeX8c.pn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9246687" y="1594626"/>
            <a:ext cx="409463" cy="337807"/>
          </a:xfrm>
          <a:prstGeom prst="rect">
            <a:avLst/>
          </a:prstGeom>
          <a:noFill/>
        </p:spPr>
      </p:pic>
      <p:pic>
        <p:nvPicPr>
          <p:cNvPr id="20492" name="Picture 12" descr="http://daynabickham.com/wp-content/uploads/2014/01/mad-smiley-hi.pn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7810780" y="1580190"/>
            <a:ext cx="352242" cy="352242"/>
          </a:xfrm>
          <a:prstGeom prst="rect">
            <a:avLst/>
          </a:prstGeom>
          <a:noFill/>
        </p:spPr>
      </p:pic>
      <p:pic>
        <p:nvPicPr>
          <p:cNvPr id="20494" name="Picture 14" descr="http://www.smiley-lol.com/smiley/sport/musculation/halteres.gif"/>
          <p:cNvPicPr>
            <a:picLocks noChangeAspect="1" noChangeArrowheads="1" noCrop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7613394" y="2012239"/>
            <a:ext cx="685360" cy="456907"/>
          </a:xfrm>
          <a:prstGeom prst="rect">
            <a:avLst/>
          </a:prstGeom>
          <a:noFill/>
        </p:spPr>
      </p:pic>
      <p:pic>
        <p:nvPicPr>
          <p:cNvPr id="20496" name="Picture 16" descr="http://crossfitlowoxygen.com/wp-content/uploads/2013/12/reading-smiley.jp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9186536" y="2071159"/>
            <a:ext cx="423536" cy="405121"/>
          </a:xfrm>
          <a:prstGeom prst="rect">
            <a:avLst/>
          </a:prstGeom>
          <a:noFill/>
        </p:spPr>
      </p:pic>
      <p:sp>
        <p:nvSpPr>
          <p:cNvPr id="17" name="Rectangle 16"/>
          <p:cNvSpPr/>
          <p:nvPr/>
        </p:nvSpPr>
        <p:spPr>
          <a:xfrm>
            <a:off x="1035075" y="4972226"/>
            <a:ext cx="4488595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CORPUS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Populations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Louwerse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&amp;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Zwaan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2009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animals, body,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geogra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(Lund &amp; Burgess, 1996) *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BRAIN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Voxel-level neural activation predicted by distributional statistics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</a:t>
            </a:r>
            <a:r>
              <a:rPr kumimoji="0" lang="es-E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itchell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al, 2008)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! Symbol-grounding problem</a:t>
            </a:r>
            <a:endParaRPr kumimoji="0" lang="es-E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2890" y="3106191"/>
            <a:ext cx="4645299" cy="5062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Latent Semantic Analysis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http://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lsa.colorado.edu)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323184" y="3449298"/>
            <a:ext cx="4037154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EMOTIONAL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Kousta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 (2011) *       </a:t>
            </a:r>
            <a:r>
              <a:rPr kumimoji="0" lang="en-US" sz="13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YES/NO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MOTOR     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Willems et al (2011)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SENSORY 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Hald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 (2011)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	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Simmons et al (2007)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717675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71767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71767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(Hickok, 2014; Willems &amp;       	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Francken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2012; Mahon &amp;  	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Caramazza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2008)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1" name="Picture 2" descr="http://neurosciencenews.com/files/2013/02/FMRI-extra-striate-cortex-PUBLIC.jpg"/>
          <p:cNvPicPr>
            <a:picLocks noChangeAspect="1" noChangeArrowheads="1"/>
          </p:cNvPicPr>
          <p:nvPr/>
        </p:nvPicPr>
        <p:blipFill>
          <a:blip r:embed="rId7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6200000">
            <a:off x="9507900" y="4919550"/>
            <a:ext cx="642367" cy="534450"/>
          </a:xfrm>
          <a:prstGeom prst="rect">
            <a:avLst/>
          </a:prstGeom>
          <a:noFill/>
        </p:spPr>
      </p:pic>
      <p:pic>
        <p:nvPicPr>
          <p:cNvPr id="32" name="Picture 2" descr="http://neurosciencenews.com/files/2013/02/FMRI-extra-striate-cortex-PUBLIC.jpg"/>
          <p:cNvPicPr>
            <a:picLocks noChangeAspect="1" noChangeArrowheads="1"/>
          </p:cNvPicPr>
          <p:nvPr/>
        </p:nvPicPr>
        <p:blipFill>
          <a:blip r:embed="rId7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6200000">
            <a:off x="8916084" y="4919550"/>
            <a:ext cx="642367" cy="534450"/>
          </a:xfrm>
          <a:prstGeom prst="rect">
            <a:avLst/>
          </a:prstGeom>
          <a:noFill/>
        </p:spPr>
      </p:pic>
      <p:sp>
        <p:nvSpPr>
          <p:cNvPr id="30" name="Rectangle 29"/>
          <p:cNvSpPr/>
          <p:nvPr/>
        </p:nvSpPr>
        <p:spPr>
          <a:xfrm>
            <a:off x="933842" y="2668739"/>
            <a:ext cx="4612329" cy="534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1218632" y="961081"/>
            <a:ext cx="4032448" cy="2283202"/>
          </a:xfrm>
          <a:prstGeom prst="rect">
            <a:avLst/>
          </a:prstGeom>
          <a:ln>
            <a:noFill/>
            <a:prstDash val="dash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irony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take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force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cute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surprise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coffee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1699898" y="764723"/>
            <a:ext cx="8778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54815" y="260668"/>
            <a:ext cx="4305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03755" y="266805"/>
            <a:ext cx="4146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Embodied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cognition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10147772" y="5252598"/>
            <a:ext cx="345943" cy="22778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117451" y="5219927"/>
            <a:ext cx="924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‘Green’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 descr="http://www.brainstimulation.columbia.edu/images/coil.jpg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DDE1E4"/>
              </a:clrFrom>
              <a:clrTo>
                <a:srgbClr val="DDE1E4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1436" y="3815044"/>
            <a:ext cx="380350" cy="29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neurofeedback.visaduma.info/images/fig_erpwaveform.gif"/>
          <p:cNvPicPr>
            <a:picLocks noChangeAspect="1" noChangeArrowheads="1"/>
          </p:cNvPicPr>
          <p:nvPr/>
        </p:nvPicPr>
        <p:blipFill>
          <a:blip r:embed="rId9" cstate="print">
            <a:clrChange>
              <a:clrFrom>
                <a:srgbClr val="FEFFFC"/>
              </a:clrFrom>
              <a:clrTo>
                <a:srgbClr val="FEFFFC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8142" y="4077092"/>
            <a:ext cx="387620" cy="32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/>
          <p:cNvSpPr/>
          <p:nvPr/>
        </p:nvSpPr>
        <p:spPr>
          <a:xfrm>
            <a:off x="7075022" y="5740461"/>
            <a:ext cx="21185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! Causality question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ttps://s-media-cache-ak0.pinimg.com/736x/4e/5c/f7/4e5cf7d4ccb9c59b6620a9c71944d51e.jpg"/>
          <p:cNvPicPr>
            <a:picLocks noChangeAspect="1" noChangeArrowheads="1"/>
          </p:cNvPicPr>
          <p:nvPr/>
        </p:nvPicPr>
        <p:blipFill>
          <a:blip r:embed="rId10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3714" y="1520122"/>
            <a:ext cx="513954" cy="431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8" descr="http://www.clker.com/cliparts/B/x/b/K/S/n/tempature-symbol-hot-and-cold-hi.png"/>
          <p:cNvPicPr>
            <a:picLocks noChangeAspect="1" noChangeArrowheads="1"/>
          </p:cNvPicPr>
          <p:nvPr/>
        </p:nvPicPr>
        <p:blipFill>
          <a:blip r:embed="rId11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0529894" y="2648302"/>
            <a:ext cx="395868" cy="263253"/>
          </a:xfrm>
          <a:prstGeom prst="rect">
            <a:avLst/>
          </a:prstGeom>
          <a:noFill/>
        </p:spPr>
      </p:pic>
      <p:sp>
        <p:nvSpPr>
          <p:cNvPr id="16" name="TextBox 15"/>
          <p:cNvSpPr txBox="1"/>
          <p:nvPr/>
        </p:nvSpPr>
        <p:spPr>
          <a:xfrm rot="274159">
            <a:off x="5491964" y="2053105"/>
            <a:ext cx="1913453" cy="954107"/>
          </a:xfrm>
          <a:prstGeom prst="rect">
            <a:avLst/>
          </a:prstGeom>
          <a:solidFill>
            <a:srgbClr val="FFFDF7"/>
          </a:solidFill>
          <a:effectLst>
            <a:glow rad="101600">
              <a:srgbClr val="C00000">
                <a:alpha val="40000"/>
              </a:srgbClr>
            </a:glo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Occam’s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razor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5E3D118-AE68-4FC2-9B99-D785108E1D4E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54" y="3611980"/>
            <a:ext cx="4040543" cy="134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2925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2 Marcador de contenido"/>
          <p:cNvSpPr txBox="1">
            <a:spLocks/>
          </p:cNvSpPr>
          <p:nvPr/>
        </p:nvSpPr>
        <p:spPr>
          <a:xfrm>
            <a:off x="7419667" y="843171"/>
            <a:ext cx="3888432" cy="2650005"/>
          </a:xfrm>
          <a:prstGeom prst="rect">
            <a:avLst/>
          </a:prstGeom>
          <a:ln>
            <a:noFill/>
            <a:prstDash val="lgDashDot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5 Llamada ovalada"/>
          <p:cNvSpPr/>
          <p:nvPr/>
        </p:nvSpPr>
        <p:spPr>
          <a:xfrm>
            <a:off x="1276477" y="883517"/>
            <a:ext cx="936104" cy="592149"/>
          </a:xfrm>
          <a:prstGeom prst="wedgeEllipseCallout">
            <a:avLst>
              <a:gd name="adj1" fmla="val -35648"/>
              <a:gd name="adj2" fmla="val 71678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7" name="6 Llamada ovalada"/>
          <p:cNvSpPr/>
          <p:nvPr/>
        </p:nvSpPr>
        <p:spPr>
          <a:xfrm>
            <a:off x="10237612" y="899601"/>
            <a:ext cx="936104" cy="507218"/>
          </a:xfrm>
          <a:prstGeom prst="wedgeEllipseCallout">
            <a:avLst>
              <a:gd name="adj1" fmla="val 44171"/>
              <a:gd name="adj2" fmla="val 64041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8" name="7 Llamada ovalada"/>
          <p:cNvSpPr/>
          <p:nvPr/>
        </p:nvSpPr>
        <p:spPr>
          <a:xfrm>
            <a:off x="2419185" y="955525"/>
            <a:ext cx="1584176" cy="542153"/>
          </a:xfrm>
          <a:prstGeom prst="wedgeEllipseCallout">
            <a:avLst>
              <a:gd name="adj1" fmla="val 5079"/>
              <a:gd name="adj2" fmla="val 66366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9" name="8 Llamada ovalada"/>
          <p:cNvSpPr/>
          <p:nvPr/>
        </p:nvSpPr>
        <p:spPr>
          <a:xfrm>
            <a:off x="8581428" y="899601"/>
            <a:ext cx="1584176" cy="576064"/>
          </a:xfrm>
          <a:prstGeom prst="wedgeEllipseCallout">
            <a:avLst>
              <a:gd name="adj1" fmla="val 16696"/>
              <a:gd name="adj2" fmla="val 63137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10" name="9 Llamada ovalada"/>
          <p:cNvSpPr/>
          <p:nvPr/>
        </p:nvSpPr>
        <p:spPr>
          <a:xfrm>
            <a:off x="4126745" y="883517"/>
            <a:ext cx="1080120" cy="614161"/>
          </a:xfrm>
          <a:prstGeom prst="wedgeEllipseCallout">
            <a:avLst>
              <a:gd name="adj1" fmla="val 40521"/>
              <a:gd name="adj2" fmla="val 64285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sp>
        <p:nvSpPr>
          <p:cNvPr id="11" name="10 Llamada ovalada"/>
          <p:cNvSpPr/>
          <p:nvPr/>
        </p:nvSpPr>
        <p:spPr>
          <a:xfrm>
            <a:off x="7429300" y="899601"/>
            <a:ext cx="1080120" cy="576064"/>
          </a:xfrm>
          <a:prstGeom prst="wedgeEllipseCallout">
            <a:avLst>
              <a:gd name="adj1" fmla="val -22577"/>
              <a:gd name="adj2" fmla="val 58787"/>
            </a:avLst>
          </a:prstGeom>
          <a:solidFill>
            <a:srgbClr val="98B5D8"/>
          </a:solidFill>
          <a:ln>
            <a:solidFill>
              <a:srgbClr val="D7D3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pic>
        <p:nvPicPr>
          <p:cNvPr id="20484" name="Picture 4" descr="http://www.kindredmedia.org/wp-content/uploads/2013/04/Spring-Meadow-Scenery-Wallpaper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0493714" y="2103084"/>
            <a:ext cx="576064" cy="316156"/>
          </a:xfrm>
          <a:prstGeom prst="rect">
            <a:avLst/>
          </a:prstGeom>
          <a:noFill/>
        </p:spPr>
      </p:pic>
      <p:pic>
        <p:nvPicPr>
          <p:cNvPr id="20486" name="Picture 6" descr="http://cliparts.co/cliparts/6Tr/ooe/6TrooeX8c.pn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9246687" y="1601065"/>
            <a:ext cx="409463" cy="337807"/>
          </a:xfrm>
          <a:prstGeom prst="rect">
            <a:avLst/>
          </a:prstGeom>
          <a:noFill/>
        </p:spPr>
      </p:pic>
      <p:pic>
        <p:nvPicPr>
          <p:cNvPr id="20492" name="Picture 12" descr="http://daynabickham.com/wp-content/uploads/2014/01/mad-smiley-hi.pn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7810780" y="1586629"/>
            <a:ext cx="352242" cy="352242"/>
          </a:xfrm>
          <a:prstGeom prst="rect">
            <a:avLst/>
          </a:prstGeom>
          <a:noFill/>
        </p:spPr>
      </p:pic>
      <p:pic>
        <p:nvPicPr>
          <p:cNvPr id="20494" name="Picture 14" descr="http://www.smiley-lol.com/smiley/sport/musculation/halteres.gif"/>
          <p:cNvPicPr>
            <a:picLocks noChangeAspect="1" noChangeArrowheads="1" noCrop="1"/>
          </p:cNvPicPr>
          <p:nvPr/>
        </p:nvPicPr>
        <p:blipFill>
          <a:blip r:embed="rId5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7613394" y="2018678"/>
            <a:ext cx="685360" cy="456907"/>
          </a:xfrm>
          <a:prstGeom prst="rect">
            <a:avLst/>
          </a:prstGeom>
          <a:noFill/>
        </p:spPr>
      </p:pic>
      <p:pic>
        <p:nvPicPr>
          <p:cNvPr id="20496" name="Picture 16" descr="http://crossfitlowoxygen.com/wp-content/uploads/2013/12/reading-smiley.jpg"/>
          <p:cNvPicPr>
            <a:picLocks noChangeAspect="1" noChangeArrowheads="1"/>
          </p:cNvPicPr>
          <p:nvPr/>
        </p:nvPicPr>
        <p:blipFill>
          <a:blip r:embed="rId6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9186536" y="2077598"/>
            <a:ext cx="423536" cy="405121"/>
          </a:xfrm>
          <a:prstGeom prst="rect">
            <a:avLst/>
          </a:prstGeom>
          <a:noFill/>
        </p:spPr>
      </p:pic>
      <p:sp>
        <p:nvSpPr>
          <p:cNvPr id="17" name="Rectangle 16"/>
          <p:cNvSpPr/>
          <p:nvPr/>
        </p:nvSpPr>
        <p:spPr>
          <a:xfrm>
            <a:off x="1035075" y="4978665"/>
            <a:ext cx="4488595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CORPUS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Populations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Louwerse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&amp;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Zwaan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2009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animals, body,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geogra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(Lund &amp; Burgess, 1996) *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BRAIN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 Voxel-level neural activation predicted by distributional statistics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</a:t>
            </a:r>
            <a:r>
              <a:rPr kumimoji="0" lang="es-E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itchell</a:t>
            </a:r>
            <a:r>
              <a:rPr kumimoji="0" lang="es-E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al, 2008)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! Symbol-grounding problem</a:t>
            </a:r>
            <a:endParaRPr kumimoji="0" lang="es-E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2890" y="3112630"/>
            <a:ext cx="4645299" cy="5062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Latent Semantic Analysis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http://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lsa.colorado.edu)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323184" y="3455737"/>
            <a:ext cx="4037154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EMOTIONAL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Kousta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 (2011) *       </a:t>
            </a:r>
            <a:r>
              <a:rPr kumimoji="0" lang="en-US" sz="13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YES/NO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MOTOR     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Willems et al (2011)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SENSORY 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Hald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 (2011)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	      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Simmons et al (2007)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717675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30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71767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171767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(Hickok, 2014; Willems &amp;       	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Francken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2012; Mahon &amp;  	 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Caramazza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2008)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1" name="Picture 2" descr="http://neurosciencenews.com/files/2013/02/FMRI-extra-striate-cortex-PUBLIC.jpg"/>
          <p:cNvPicPr>
            <a:picLocks noChangeAspect="1" noChangeArrowheads="1"/>
          </p:cNvPicPr>
          <p:nvPr/>
        </p:nvPicPr>
        <p:blipFill>
          <a:blip r:embed="rId7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6200000">
            <a:off x="9507900" y="4925989"/>
            <a:ext cx="642367" cy="534450"/>
          </a:xfrm>
          <a:prstGeom prst="rect">
            <a:avLst/>
          </a:prstGeom>
          <a:noFill/>
        </p:spPr>
      </p:pic>
      <p:pic>
        <p:nvPicPr>
          <p:cNvPr id="32" name="Picture 2" descr="http://neurosciencenews.com/files/2013/02/FMRI-extra-striate-cortex-PUBLIC.jpg"/>
          <p:cNvPicPr>
            <a:picLocks noChangeAspect="1" noChangeArrowheads="1"/>
          </p:cNvPicPr>
          <p:nvPr/>
        </p:nvPicPr>
        <p:blipFill>
          <a:blip r:embed="rId7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 rot="16200000">
            <a:off x="8916084" y="4925989"/>
            <a:ext cx="642367" cy="534450"/>
          </a:xfrm>
          <a:prstGeom prst="rect">
            <a:avLst/>
          </a:prstGeom>
          <a:noFill/>
        </p:spPr>
      </p:pic>
      <p:sp>
        <p:nvSpPr>
          <p:cNvPr id="30" name="Rectangle 29"/>
          <p:cNvSpPr/>
          <p:nvPr/>
        </p:nvSpPr>
        <p:spPr>
          <a:xfrm>
            <a:off x="933842" y="2675178"/>
            <a:ext cx="4612329" cy="534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2 Marcador de contenido"/>
          <p:cNvSpPr txBox="1">
            <a:spLocks/>
          </p:cNvSpPr>
          <p:nvPr/>
        </p:nvSpPr>
        <p:spPr>
          <a:xfrm>
            <a:off x="1218632" y="967520"/>
            <a:ext cx="4032448" cy="2283202"/>
          </a:xfrm>
          <a:prstGeom prst="rect">
            <a:avLst/>
          </a:prstGeom>
          <a:ln>
            <a:noFill/>
            <a:prstDash val="dashDot"/>
          </a:ln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irony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take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walk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force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cute 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surprise</a:t>
            </a:r>
            <a:r>
              <a:rPr kumimoji="0" lang="es-ES" sz="3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kumimoji="0" lang="es-ES" sz="3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coffee</a:t>
            </a:r>
            <a:endParaRPr kumimoji="0" lang="es-ES" sz="3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flipH="1">
            <a:off x="1699898" y="771162"/>
            <a:ext cx="87782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54815" y="267107"/>
            <a:ext cx="43059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semantics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203755" y="273244"/>
            <a:ext cx="4146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Embodied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32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cognition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Oval 2"/>
          <p:cNvSpPr/>
          <p:nvPr/>
        </p:nvSpPr>
        <p:spPr>
          <a:xfrm>
            <a:off x="10147772" y="5259037"/>
            <a:ext cx="345943" cy="22778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117451" y="5226366"/>
            <a:ext cx="924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‘Green’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 descr="http://www.brainstimulation.columbia.edu/images/coil.jpg"/>
          <p:cNvPicPr>
            <a:picLocks noChangeAspect="1" noChangeArrowheads="1"/>
          </p:cNvPicPr>
          <p:nvPr/>
        </p:nvPicPr>
        <p:blipFill>
          <a:blip r:embed="rId8" cstate="print">
            <a:clrChange>
              <a:clrFrom>
                <a:srgbClr val="DDE1E4"/>
              </a:clrFrom>
              <a:clrTo>
                <a:srgbClr val="DDE1E4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1436" y="3821483"/>
            <a:ext cx="380350" cy="290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neurofeedback.visaduma.info/images/fig_erpwaveform.gif"/>
          <p:cNvPicPr>
            <a:picLocks noChangeAspect="1" noChangeArrowheads="1"/>
          </p:cNvPicPr>
          <p:nvPr/>
        </p:nvPicPr>
        <p:blipFill>
          <a:blip r:embed="rId9" cstate="print">
            <a:clrChange>
              <a:clrFrom>
                <a:srgbClr val="FEFFFC"/>
              </a:clrFrom>
              <a:clrTo>
                <a:srgbClr val="FEFFFC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8142" y="4083531"/>
            <a:ext cx="387620" cy="32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/>
          <p:cNvSpPr/>
          <p:nvPr/>
        </p:nvSpPr>
        <p:spPr>
          <a:xfrm>
            <a:off x="7075022" y="5746900"/>
            <a:ext cx="21185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! Causality question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ttps://s-media-cache-ak0.pinimg.com/736x/4e/5c/f7/4e5cf7d4ccb9c59b6620a9c71944d51e.jpg"/>
          <p:cNvPicPr>
            <a:picLocks noChangeAspect="1" noChangeArrowheads="1"/>
          </p:cNvPicPr>
          <p:nvPr/>
        </p:nvPicPr>
        <p:blipFill>
          <a:blip r:embed="rId10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3714" y="1526561"/>
            <a:ext cx="513954" cy="431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8" descr="http://www.clker.com/cliparts/B/x/b/K/S/n/tempature-symbol-hot-and-cold-hi.png"/>
          <p:cNvPicPr>
            <a:picLocks noChangeAspect="1" noChangeArrowheads="1"/>
          </p:cNvPicPr>
          <p:nvPr/>
        </p:nvPicPr>
        <p:blipFill>
          <a:blip r:embed="rId11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10529894" y="2654741"/>
            <a:ext cx="395868" cy="263253"/>
          </a:xfrm>
          <a:prstGeom prst="rect">
            <a:avLst/>
          </a:prstGeom>
          <a:noFill/>
        </p:spPr>
      </p:pic>
      <p:sp>
        <p:nvSpPr>
          <p:cNvPr id="16" name="TextBox 15"/>
          <p:cNvSpPr txBox="1"/>
          <p:nvPr/>
        </p:nvSpPr>
        <p:spPr>
          <a:xfrm rot="165931">
            <a:off x="5491964" y="1901847"/>
            <a:ext cx="1913453" cy="2369880"/>
          </a:xfrm>
          <a:prstGeom prst="rect">
            <a:avLst/>
          </a:prstGeom>
          <a:solidFill>
            <a:srgbClr val="FFFDF7"/>
          </a:solidFill>
          <a:effectLst>
            <a:glow rad="101600">
              <a:srgbClr val="C00000">
                <a:alpha val="40000"/>
              </a:srgbClr>
            </a:glow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Occam’s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razor: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Why not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 single system?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B69992CA-1D0B-42C0-B890-54A8ED5ECC2D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954" y="3618419"/>
            <a:ext cx="4040543" cy="1344572"/>
          </a:xfrm>
          <a:prstGeom prst="rect">
            <a:avLst/>
          </a:prstGeom>
        </p:spPr>
      </p:pic>
      <p:sp>
        <p:nvSpPr>
          <p:cNvPr id="41" name="5 Llamada ovalada">
            <a:extLst>
              <a:ext uri="{FF2B5EF4-FFF2-40B4-BE49-F238E27FC236}">
                <a16:creationId xmlns:a16="http://schemas.microsoft.com/office/drawing/2014/main" id="{B72C2659-ED28-410E-B1D3-44D1B643E913}"/>
              </a:ext>
            </a:extLst>
          </p:cNvPr>
          <p:cNvSpPr/>
          <p:nvPr/>
        </p:nvSpPr>
        <p:spPr>
          <a:xfrm>
            <a:off x="1276477" y="877078"/>
            <a:ext cx="936104" cy="592149"/>
          </a:xfrm>
          <a:prstGeom prst="wedgeEllipseCallout">
            <a:avLst>
              <a:gd name="adj1" fmla="val -35648"/>
              <a:gd name="adj2" fmla="val 7167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42" name="6 Llamada ovalada">
            <a:extLst>
              <a:ext uri="{FF2B5EF4-FFF2-40B4-BE49-F238E27FC236}">
                <a16:creationId xmlns:a16="http://schemas.microsoft.com/office/drawing/2014/main" id="{0D78C4C0-E5A3-48BF-A6E8-C9C9F1D360AE}"/>
              </a:ext>
            </a:extLst>
          </p:cNvPr>
          <p:cNvSpPr/>
          <p:nvPr/>
        </p:nvSpPr>
        <p:spPr>
          <a:xfrm>
            <a:off x="10237612" y="893162"/>
            <a:ext cx="936104" cy="507218"/>
          </a:xfrm>
          <a:prstGeom prst="wedgeEllipseCallout">
            <a:avLst>
              <a:gd name="adj1" fmla="val 44171"/>
              <a:gd name="adj2" fmla="val 64041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DOG</a:t>
            </a:r>
          </a:p>
        </p:txBody>
      </p:sp>
      <p:sp>
        <p:nvSpPr>
          <p:cNvPr id="43" name="7 Llamada ovalada">
            <a:extLst>
              <a:ext uri="{FF2B5EF4-FFF2-40B4-BE49-F238E27FC236}">
                <a16:creationId xmlns:a16="http://schemas.microsoft.com/office/drawing/2014/main" id="{FAF16874-1DEF-4485-8C0B-8C4A3F39B8C4}"/>
              </a:ext>
            </a:extLst>
          </p:cNvPr>
          <p:cNvSpPr/>
          <p:nvPr/>
        </p:nvSpPr>
        <p:spPr>
          <a:xfrm>
            <a:off x="2419185" y="949086"/>
            <a:ext cx="1584176" cy="542153"/>
          </a:xfrm>
          <a:prstGeom prst="wedgeEllipseCallout">
            <a:avLst>
              <a:gd name="adj1" fmla="val 5079"/>
              <a:gd name="adj2" fmla="val 6636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48" name="8 Llamada ovalada">
            <a:extLst>
              <a:ext uri="{FF2B5EF4-FFF2-40B4-BE49-F238E27FC236}">
                <a16:creationId xmlns:a16="http://schemas.microsoft.com/office/drawing/2014/main" id="{8CA6CC8F-77FD-4D23-A545-47C56FEEADE4}"/>
              </a:ext>
            </a:extLst>
          </p:cNvPr>
          <p:cNvSpPr/>
          <p:nvPr/>
        </p:nvSpPr>
        <p:spPr>
          <a:xfrm>
            <a:off x="8581428" y="893162"/>
            <a:ext cx="1584176" cy="576064"/>
          </a:xfrm>
          <a:prstGeom prst="wedgeEllipseCallout">
            <a:avLst>
              <a:gd name="adj1" fmla="val 16696"/>
              <a:gd name="adj2" fmla="val 6313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PARADOX</a:t>
            </a:r>
          </a:p>
        </p:txBody>
      </p:sp>
      <p:sp>
        <p:nvSpPr>
          <p:cNvPr id="49" name="9 Llamada ovalada">
            <a:extLst>
              <a:ext uri="{FF2B5EF4-FFF2-40B4-BE49-F238E27FC236}">
                <a16:creationId xmlns:a16="http://schemas.microsoft.com/office/drawing/2014/main" id="{0AC782D4-72F2-49AF-A7D6-6E6A21D6D6FD}"/>
              </a:ext>
            </a:extLst>
          </p:cNvPr>
          <p:cNvSpPr/>
          <p:nvPr/>
        </p:nvSpPr>
        <p:spPr>
          <a:xfrm>
            <a:off x="4126745" y="877078"/>
            <a:ext cx="1080120" cy="614161"/>
          </a:xfrm>
          <a:prstGeom prst="wedgeEllipseCallout">
            <a:avLst>
              <a:gd name="adj1" fmla="val 40521"/>
              <a:gd name="adj2" fmla="val 6428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  <p:sp>
        <p:nvSpPr>
          <p:cNvPr id="50" name="10 Llamada ovalada">
            <a:extLst>
              <a:ext uri="{FF2B5EF4-FFF2-40B4-BE49-F238E27FC236}">
                <a16:creationId xmlns:a16="http://schemas.microsoft.com/office/drawing/2014/main" id="{52C024ED-ED73-409D-BDFA-0B41C2FF1015}"/>
              </a:ext>
            </a:extLst>
          </p:cNvPr>
          <p:cNvSpPr/>
          <p:nvPr/>
        </p:nvSpPr>
        <p:spPr>
          <a:xfrm>
            <a:off x="7429300" y="893162"/>
            <a:ext cx="1080120" cy="576064"/>
          </a:xfrm>
          <a:prstGeom prst="wedgeEllipseCallout">
            <a:avLst>
              <a:gd name="adj1" fmla="val -22577"/>
              <a:gd name="adj2" fmla="val 5878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GRAB</a:t>
            </a:r>
          </a:p>
        </p:txBody>
      </p:sp>
    </p:spTree>
    <p:extLst>
      <p:ext uri="{BB962C8B-B14F-4D97-AF65-F5344CB8AC3E}">
        <p14:creationId xmlns:p14="http://schemas.microsoft.com/office/powerpoint/2010/main" val="858569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75000"/>
            <a:alpha val="4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1AD15-B25E-47B4-836C-D3A6E792F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047259"/>
            <a:ext cx="10728322" cy="1346251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Hyggelig</a:t>
            </a:r>
            <a:r>
              <a:rPr lang="en-US" sz="3600" dirty="0">
                <a:solidFill>
                  <a:schemeClr val="bg2">
                    <a:lumMod val="75000"/>
                    <a:lumOff val="2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å </a:t>
            </a:r>
            <a:r>
              <a:rPr lang="en-US" sz="36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møte</a:t>
            </a:r>
            <a:r>
              <a:rPr lang="en-US" sz="3600" dirty="0">
                <a:solidFill>
                  <a:schemeClr val="bg2">
                    <a:lumMod val="75000"/>
                    <a:lumOff val="2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r>
              <a:rPr lang="en-US" sz="3600" dirty="0" err="1">
                <a:solidFill>
                  <a:schemeClr val="bg2">
                    <a:lumMod val="75000"/>
                    <a:lumOff val="2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dere</a:t>
            </a:r>
            <a:r>
              <a:rPr lang="en-US" sz="3600" dirty="0">
                <a:solidFill>
                  <a:schemeClr val="bg2">
                    <a:lumMod val="75000"/>
                    <a:lumOff val="2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A93C9-00DD-4944-82D8-B234B3B8D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289908"/>
            <a:ext cx="10728325" cy="3947991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solidFill>
                  <a:schemeClr val="bg1"/>
                </a:solidFill>
              </a:rPr>
              <a:t>       		</a:t>
            </a:r>
            <a:r>
              <a:rPr lang="en-US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  </a:t>
            </a:r>
            <a:r>
              <a:rPr lang="en-US" sz="3200" b="1" dirty="0">
                <a:solidFill>
                  <a:schemeClr val="bg2">
                    <a:lumMod val="75000"/>
                    <a:lumOff val="25000"/>
                  </a:schemeClr>
                </a:solidFill>
                <a:latin typeface="Book Antiqua" panose="02040602050305030304" pitchFamily="18" charset="0"/>
              </a:rPr>
              <a:t>Min bane </a:t>
            </a:r>
            <a:endParaRPr lang="en-US" sz="2400" b="1" dirty="0">
              <a:solidFill>
                <a:schemeClr val="bg2">
                  <a:lumMod val="75000"/>
                  <a:lumOff val="25000"/>
                </a:schemeClr>
              </a:solidFill>
              <a:latin typeface="Book Antiqua" panose="0204060205030503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600" b="1" dirty="0">
              <a:solidFill>
                <a:schemeClr val="bg1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BA English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Research Master Psycholinguistics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PhD Psycholinguistics, on conceptual processing (the understanding of words)</a:t>
            </a:r>
          </a:p>
          <a:p>
            <a:pPr lvl="1">
              <a:lnSpc>
                <a:spcPct val="150000"/>
              </a:lnSpc>
            </a:pPr>
            <a:r>
              <a:rPr lang="en-US" i="1" dirty="0">
                <a:solidFill>
                  <a:schemeClr val="bg1"/>
                </a:solidFill>
              </a:rPr>
              <a:t>Starting soon:</a:t>
            </a:r>
            <a:r>
              <a:rPr lang="en-US" dirty="0">
                <a:solidFill>
                  <a:schemeClr val="bg1"/>
                </a:solidFill>
              </a:rPr>
              <a:t> Postdoc on the acquisition and use of two and more languages</a:t>
            </a:r>
          </a:p>
          <a:p>
            <a:pPr lvl="1">
              <a:lnSpc>
                <a:spcPct val="15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Graphic 4" descr="Road with solid fill">
            <a:extLst>
              <a:ext uri="{FF2B5EF4-FFF2-40B4-BE49-F238E27FC236}">
                <a16:creationId xmlns:a16="http://schemas.microsoft.com/office/drawing/2014/main" id="{5555953A-D50C-4692-93BF-1BE96C5A1B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471451">
            <a:off x="1050242" y="1391422"/>
            <a:ext cx="1664063" cy="1773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8046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A330F064-1152-429C-867A-1523EDBC7D24}"/>
              </a:ext>
            </a:extLst>
          </p:cNvPr>
          <p:cNvSpPr txBox="1"/>
          <p:nvPr/>
        </p:nvSpPr>
        <p:spPr>
          <a:xfrm>
            <a:off x="4447194" y="1917294"/>
            <a:ext cx="1143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Language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A26733-00C8-410F-B5B8-76D3ACD04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4107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99C90-0EC9-F14F-B13B-6463886B23D6}"/>
              </a:ext>
            </a:extLst>
          </p:cNvPr>
          <p:cNvSpPr/>
          <p:nvPr/>
        </p:nvSpPr>
        <p:spPr>
          <a:xfrm>
            <a:off x="3725692" y="1654488"/>
            <a:ext cx="3103124" cy="447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30F064-1152-429C-867A-1523EDBC7D24}"/>
              </a:ext>
            </a:extLst>
          </p:cNvPr>
          <p:cNvSpPr txBox="1"/>
          <p:nvPr/>
        </p:nvSpPr>
        <p:spPr>
          <a:xfrm>
            <a:off x="4447194" y="1917294"/>
            <a:ext cx="1143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Language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3A826A-CCCF-419D-94DA-49DC91DB25D4}"/>
              </a:ext>
            </a:extLst>
          </p:cNvPr>
          <p:cNvSpPr txBox="1"/>
          <p:nvPr/>
        </p:nvSpPr>
        <p:spPr>
          <a:xfrm>
            <a:off x="5641812" y="1915031"/>
            <a:ext cx="24458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Situated simulation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A26733-00C8-410F-B5B8-76D3ACD04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296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96B4-0F50-B64A-BBAB-B5B657C82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6479" y="5377583"/>
            <a:ext cx="10515600" cy="644627"/>
          </a:xfrm>
        </p:spPr>
        <p:txBody>
          <a:bodyPr>
            <a:normAutofit/>
          </a:bodyPr>
          <a:lstStyle/>
          <a:p>
            <a:r>
              <a:rPr lang="en-US" sz="1800" dirty="0"/>
              <a:t>Adapted from </a:t>
            </a:r>
            <a:r>
              <a:rPr lang="en-US" sz="1800" b="1" dirty="0" err="1"/>
              <a:t>Barsalou</a:t>
            </a:r>
            <a:r>
              <a:rPr lang="en-US" sz="1800" b="1" dirty="0"/>
              <a:t> et al. (2008)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A99C90-0EC9-F14F-B13B-6463886B23D6}"/>
              </a:ext>
            </a:extLst>
          </p:cNvPr>
          <p:cNvSpPr/>
          <p:nvPr/>
        </p:nvSpPr>
        <p:spPr>
          <a:xfrm>
            <a:off x="3725692" y="1654488"/>
            <a:ext cx="3103124" cy="447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Group">
            <a:extLst>
              <a:ext uri="{FF2B5EF4-FFF2-40B4-BE49-F238E27FC236}">
                <a16:creationId xmlns:a16="http://schemas.microsoft.com/office/drawing/2014/main" id="{459C54B4-8254-4040-BD4F-CD413CD376CF}"/>
              </a:ext>
            </a:extLst>
          </p:cNvPr>
          <p:cNvGrpSpPr/>
          <p:nvPr/>
        </p:nvGrpSpPr>
        <p:grpSpPr>
          <a:xfrm>
            <a:off x="3650161" y="1229262"/>
            <a:ext cx="4891678" cy="3971783"/>
            <a:chOff x="0" y="0"/>
            <a:chExt cx="12355554" cy="907695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A2783449-9C33-47B4-89EB-108DCD4CC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11684" t="7716" r="5169" b="15729"/>
            <a:stretch>
              <a:fillRect/>
            </a:stretch>
          </p:blipFill>
          <p:spPr>
            <a:xfrm>
              <a:off x="1645486" y="0"/>
              <a:ext cx="10710069" cy="74644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10800"/>
                  </a:lnTo>
                  <a:lnTo>
                    <a:pt x="0" y="21600"/>
                  </a:lnTo>
                  <a:lnTo>
                    <a:pt x="10800" y="21600"/>
                  </a:lnTo>
                  <a:lnTo>
                    <a:pt x="21600" y="21600"/>
                  </a:lnTo>
                  <a:lnTo>
                    <a:pt x="21600" y="21307"/>
                  </a:lnTo>
                  <a:lnTo>
                    <a:pt x="21600" y="21014"/>
                  </a:lnTo>
                  <a:lnTo>
                    <a:pt x="21170" y="21014"/>
                  </a:lnTo>
                  <a:cubicBezTo>
                    <a:pt x="20370" y="21014"/>
                    <a:pt x="18054" y="20599"/>
                    <a:pt x="17379" y="20334"/>
                  </a:cubicBezTo>
                  <a:cubicBezTo>
                    <a:pt x="16685" y="20063"/>
                    <a:pt x="15850" y="19424"/>
                    <a:pt x="15345" y="18779"/>
                  </a:cubicBezTo>
                  <a:cubicBezTo>
                    <a:pt x="14504" y="17707"/>
                    <a:pt x="13875" y="16502"/>
                    <a:pt x="11997" y="12372"/>
                  </a:cubicBezTo>
                  <a:cubicBezTo>
                    <a:pt x="11137" y="10480"/>
                    <a:pt x="10563" y="9444"/>
                    <a:pt x="9954" y="8688"/>
                  </a:cubicBezTo>
                  <a:cubicBezTo>
                    <a:pt x="9131" y="7667"/>
                    <a:pt x="8713" y="7444"/>
                    <a:pt x="8201" y="7751"/>
                  </a:cubicBezTo>
                  <a:cubicBezTo>
                    <a:pt x="7835" y="7970"/>
                    <a:pt x="7084" y="9139"/>
                    <a:pt x="6602" y="10240"/>
                  </a:cubicBezTo>
                  <a:cubicBezTo>
                    <a:pt x="6107" y="11371"/>
                    <a:pt x="6113" y="11370"/>
                    <a:pt x="5871" y="10382"/>
                  </a:cubicBezTo>
                  <a:cubicBezTo>
                    <a:pt x="5675" y="9583"/>
                    <a:pt x="5589" y="9316"/>
                    <a:pt x="5269" y="8517"/>
                  </a:cubicBezTo>
                  <a:cubicBezTo>
                    <a:pt x="4992" y="7823"/>
                    <a:pt x="4858" y="7659"/>
                    <a:pt x="4638" y="7738"/>
                  </a:cubicBezTo>
                  <a:cubicBezTo>
                    <a:pt x="4437" y="7810"/>
                    <a:pt x="4070" y="8751"/>
                    <a:pt x="3850" y="9753"/>
                  </a:cubicBezTo>
                  <a:cubicBezTo>
                    <a:pt x="3749" y="10213"/>
                    <a:pt x="3643" y="10647"/>
                    <a:pt x="3614" y="10716"/>
                  </a:cubicBezTo>
                  <a:cubicBezTo>
                    <a:pt x="3585" y="10785"/>
                    <a:pt x="3537" y="10922"/>
                    <a:pt x="3507" y="11021"/>
                  </a:cubicBezTo>
                  <a:cubicBezTo>
                    <a:pt x="3436" y="11254"/>
                    <a:pt x="3071" y="13384"/>
                    <a:pt x="2860" y="14798"/>
                  </a:cubicBezTo>
                  <a:cubicBezTo>
                    <a:pt x="2769" y="15408"/>
                    <a:pt x="2654" y="16106"/>
                    <a:pt x="2605" y="16347"/>
                  </a:cubicBezTo>
                  <a:cubicBezTo>
                    <a:pt x="2557" y="16588"/>
                    <a:pt x="2436" y="17239"/>
                    <a:pt x="2336" y="17792"/>
                  </a:cubicBezTo>
                  <a:cubicBezTo>
                    <a:pt x="2097" y="19127"/>
                    <a:pt x="1790" y="20175"/>
                    <a:pt x="1502" y="20644"/>
                  </a:cubicBezTo>
                  <a:lnTo>
                    <a:pt x="1270" y="21022"/>
                  </a:lnTo>
                  <a:lnTo>
                    <a:pt x="854" y="20997"/>
                  </a:lnTo>
                  <a:lnTo>
                    <a:pt x="438" y="20973"/>
                  </a:lnTo>
                  <a:lnTo>
                    <a:pt x="423" y="10486"/>
                  </a:lnTo>
                  <a:lnTo>
                    <a:pt x="408" y="0"/>
                  </a:lnTo>
                  <a:lnTo>
                    <a:pt x="204" y="0"/>
                  </a:lnTo>
                  <a:lnTo>
                    <a:pt x="0" y="0"/>
                  </a:lnTo>
                  <a:close/>
                  <a:moveTo>
                    <a:pt x="8279" y="5448"/>
                  </a:moveTo>
                  <a:cubicBezTo>
                    <a:pt x="8233" y="5444"/>
                    <a:pt x="8185" y="5472"/>
                    <a:pt x="8111" y="5529"/>
                  </a:cubicBezTo>
                  <a:cubicBezTo>
                    <a:pt x="7990" y="5622"/>
                    <a:pt x="7959" y="5899"/>
                    <a:pt x="8059" y="5988"/>
                  </a:cubicBezTo>
                  <a:cubicBezTo>
                    <a:pt x="8101" y="6025"/>
                    <a:pt x="8099" y="6079"/>
                    <a:pt x="8053" y="6159"/>
                  </a:cubicBezTo>
                  <a:cubicBezTo>
                    <a:pt x="8016" y="6224"/>
                    <a:pt x="8001" y="6334"/>
                    <a:pt x="8019" y="6404"/>
                  </a:cubicBezTo>
                  <a:cubicBezTo>
                    <a:pt x="8064" y="6571"/>
                    <a:pt x="8428" y="6569"/>
                    <a:pt x="8525" y="6401"/>
                  </a:cubicBezTo>
                  <a:cubicBezTo>
                    <a:pt x="8591" y="6287"/>
                    <a:pt x="8609" y="6289"/>
                    <a:pt x="8701" y="6408"/>
                  </a:cubicBezTo>
                  <a:cubicBezTo>
                    <a:pt x="8764" y="6490"/>
                    <a:pt x="8880" y="6532"/>
                    <a:pt x="9000" y="6515"/>
                  </a:cubicBezTo>
                  <a:cubicBezTo>
                    <a:pt x="9153" y="6494"/>
                    <a:pt x="9199" y="6446"/>
                    <a:pt x="9214" y="6292"/>
                  </a:cubicBezTo>
                  <a:cubicBezTo>
                    <a:pt x="9226" y="6175"/>
                    <a:pt x="9191" y="6053"/>
                    <a:pt x="9127" y="5986"/>
                  </a:cubicBezTo>
                  <a:cubicBezTo>
                    <a:pt x="9026" y="5879"/>
                    <a:pt x="9025" y="5868"/>
                    <a:pt x="9122" y="5815"/>
                  </a:cubicBezTo>
                  <a:cubicBezTo>
                    <a:pt x="9256" y="5740"/>
                    <a:pt x="9251" y="5636"/>
                    <a:pt x="9109" y="5526"/>
                  </a:cubicBezTo>
                  <a:cubicBezTo>
                    <a:pt x="8934" y="5392"/>
                    <a:pt x="8698" y="5507"/>
                    <a:pt x="8698" y="5727"/>
                  </a:cubicBezTo>
                  <a:cubicBezTo>
                    <a:pt x="8698" y="5828"/>
                    <a:pt x="8729" y="5954"/>
                    <a:pt x="8767" y="6008"/>
                  </a:cubicBezTo>
                  <a:cubicBezTo>
                    <a:pt x="8886" y="6179"/>
                    <a:pt x="8652" y="6236"/>
                    <a:pt x="8522" y="6067"/>
                  </a:cubicBezTo>
                  <a:cubicBezTo>
                    <a:pt x="8430" y="5948"/>
                    <a:pt x="8421" y="5895"/>
                    <a:pt x="8478" y="5797"/>
                  </a:cubicBezTo>
                  <a:cubicBezTo>
                    <a:pt x="8535" y="5699"/>
                    <a:pt x="8526" y="5652"/>
                    <a:pt x="8437" y="5558"/>
                  </a:cubicBezTo>
                  <a:cubicBezTo>
                    <a:pt x="8371" y="5489"/>
                    <a:pt x="8326" y="5452"/>
                    <a:pt x="8279" y="5448"/>
                  </a:cubicBezTo>
                  <a:close/>
                  <a:moveTo>
                    <a:pt x="4666" y="5538"/>
                  </a:moveTo>
                  <a:cubicBezTo>
                    <a:pt x="4638" y="5561"/>
                    <a:pt x="4612" y="5731"/>
                    <a:pt x="4612" y="6028"/>
                  </a:cubicBezTo>
                  <a:lnTo>
                    <a:pt x="4612" y="6530"/>
                  </a:lnTo>
                  <a:lnTo>
                    <a:pt x="4875" y="6530"/>
                  </a:lnTo>
                  <a:cubicBezTo>
                    <a:pt x="5176" y="6530"/>
                    <a:pt x="5233" y="6387"/>
                    <a:pt x="4947" y="6347"/>
                  </a:cubicBezTo>
                  <a:cubicBezTo>
                    <a:pt x="4765" y="6322"/>
                    <a:pt x="4757" y="6305"/>
                    <a:pt x="4740" y="5924"/>
                  </a:cubicBezTo>
                  <a:cubicBezTo>
                    <a:pt x="4727" y="5637"/>
                    <a:pt x="4695" y="5514"/>
                    <a:pt x="4666" y="5538"/>
                  </a:cubicBezTo>
                  <a:close/>
                  <a:moveTo>
                    <a:pt x="8588" y="7960"/>
                  </a:moveTo>
                  <a:cubicBezTo>
                    <a:pt x="8701" y="7966"/>
                    <a:pt x="8831" y="8028"/>
                    <a:pt x="8976" y="8132"/>
                  </a:cubicBezTo>
                  <a:cubicBezTo>
                    <a:pt x="8999" y="8148"/>
                    <a:pt x="9024" y="8165"/>
                    <a:pt x="9048" y="8184"/>
                  </a:cubicBezTo>
                  <a:cubicBezTo>
                    <a:pt x="9063" y="8196"/>
                    <a:pt x="9078" y="8208"/>
                    <a:pt x="9094" y="8222"/>
                  </a:cubicBezTo>
                  <a:cubicBezTo>
                    <a:pt x="9213" y="8320"/>
                    <a:pt x="9344" y="8454"/>
                    <a:pt x="9483" y="8617"/>
                  </a:cubicBezTo>
                  <a:cubicBezTo>
                    <a:pt x="9484" y="8618"/>
                    <a:pt x="9485" y="8618"/>
                    <a:pt x="9486" y="8619"/>
                  </a:cubicBezTo>
                  <a:cubicBezTo>
                    <a:pt x="9570" y="8717"/>
                    <a:pt x="9658" y="8830"/>
                    <a:pt x="9750" y="8950"/>
                  </a:cubicBezTo>
                  <a:cubicBezTo>
                    <a:pt x="9788" y="9001"/>
                    <a:pt x="9828" y="9053"/>
                    <a:pt x="9867" y="9107"/>
                  </a:cubicBezTo>
                  <a:cubicBezTo>
                    <a:pt x="9979" y="9261"/>
                    <a:pt x="10094" y="9423"/>
                    <a:pt x="10216" y="9608"/>
                  </a:cubicBezTo>
                  <a:cubicBezTo>
                    <a:pt x="10592" y="10175"/>
                    <a:pt x="10882" y="10686"/>
                    <a:pt x="11243" y="11425"/>
                  </a:cubicBezTo>
                  <a:cubicBezTo>
                    <a:pt x="11316" y="11572"/>
                    <a:pt x="11386" y="11720"/>
                    <a:pt x="11457" y="11870"/>
                  </a:cubicBezTo>
                  <a:cubicBezTo>
                    <a:pt x="11500" y="11962"/>
                    <a:pt x="11543" y="12053"/>
                    <a:pt x="11589" y="12153"/>
                  </a:cubicBezTo>
                  <a:cubicBezTo>
                    <a:pt x="11613" y="12205"/>
                    <a:pt x="11639" y="12255"/>
                    <a:pt x="11662" y="12308"/>
                  </a:cubicBezTo>
                  <a:cubicBezTo>
                    <a:pt x="11794" y="12607"/>
                    <a:pt x="12134" y="13352"/>
                    <a:pt x="12417" y="13964"/>
                  </a:cubicBezTo>
                  <a:cubicBezTo>
                    <a:pt x="12593" y="14346"/>
                    <a:pt x="12697" y="14573"/>
                    <a:pt x="12828" y="14859"/>
                  </a:cubicBezTo>
                  <a:cubicBezTo>
                    <a:pt x="12991" y="15197"/>
                    <a:pt x="13176" y="15583"/>
                    <a:pt x="13264" y="15768"/>
                  </a:cubicBezTo>
                  <a:cubicBezTo>
                    <a:pt x="13678" y="16639"/>
                    <a:pt x="14520" y="18153"/>
                    <a:pt x="14885" y="18681"/>
                  </a:cubicBezTo>
                  <a:cubicBezTo>
                    <a:pt x="15336" y="19333"/>
                    <a:pt x="15929" y="19893"/>
                    <a:pt x="16537" y="20274"/>
                  </a:cubicBezTo>
                  <a:cubicBezTo>
                    <a:pt x="16583" y="20302"/>
                    <a:pt x="16629" y="20328"/>
                    <a:pt x="16675" y="20355"/>
                  </a:cubicBezTo>
                  <a:cubicBezTo>
                    <a:pt x="16745" y="20395"/>
                    <a:pt x="16815" y="20434"/>
                    <a:pt x="16885" y="20469"/>
                  </a:cubicBezTo>
                  <a:cubicBezTo>
                    <a:pt x="16925" y="20490"/>
                    <a:pt x="16965" y="20511"/>
                    <a:pt x="17006" y="20530"/>
                  </a:cubicBezTo>
                  <a:cubicBezTo>
                    <a:pt x="17238" y="20637"/>
                    <a:pt x="17468" y="20716"/>
                    <a:pt x="17688" y="20757"/>
                  </a:cubicBezTo>
                  <a:cubicBezTo>
                    <a:pt x="17833" y="20784"/>
                    <a:pt x="17952" y="20843"/>
                    <a:pt x="17952" y="20889"/>
                  </a:cubicBezTo>
                  <a:cubicBezTo>
                    <a:pt x="17952" y="20896"/>
                    <a:pt x="17918" y="20902"/>
                    <a:pt x="17878" y="20909"/>
                  </a:cubicBezTo>
                  <a:cubicBezTo>
                    <a:pt x="17452" y="20976"/>
                    <a:pt x="14866" y="21001"/>
                    <a:pt x="12707" y="20986"/>
                  </a:cubicBezTo>
                  <a:cubicBezTo>
                    <a:pt x="11371" y="20987"/>
                    <a:pt x="10508" y="20979"/>
                    <a:pt x="10068" y="20928"/>
                  </a:cubicBezTo>
                  <a:cubicBezTo>
                    <a:pt x="9890" y="20917"/>
                    <a:pt x="9758" y="20905"/>
                    <a:pt x="9720" y="20891"/>
                  </a:cubicBezTo>
                  <a:cubicBezTo>
                    <a:pt x="9497" y="20811"/>
                    <a:pt x="9296" y="20709"/>
                    <a:pt x="9112" y="20584"/>
                  </a:cubicBezTo>
                  <a:cubicBezTo>
                    <a:pt x="9101" y="20577"/>
                    <a:pt x="9092" y="20572"/>
                    <a:pt x="9081" y="20565"/>
                  </a:cubicBezTo>
                  <a:cubicBezTo>
                    <a:pt x="8797" y="20391"/>
                    <a:pt x="8551" y="20121"/>
                    <a:pt x="8322" y="19725"/>
                  </a:cubicBezTo>
                  <a:cubicBezTo>
                    <a:pt x="8006" y="19205"/>
                    <a:pt x="7749" y="18503"/>
                    <a:pt x="7505" y="17540"/>
                  </a:cubicBezTo>
                  <a:cubicBezTo>
                    <a:pt x="7260" y="16576"/>
                    <a:pt x="7122" y="16029"/>
                    <a:pt x="7036" y="15668"/>
                  </a:cubicBezTo>
                  <a:cubicBezTo>
                    <a:pt x="7035" y="15667"/>
                    <a:pt x="7033" y="15658"/>
                    <a:pt x="7032" y="15657"/>
                  </a:cubicBezTo>
                  <a:cubicBezTo>
                    <a:pt x="7007" y="15569"/>
                    <a:pt x="6978" y="15438"/>
                    <a:pt x="6951" y="15302"/>
                  </a:cubicBezTo>
                  <a:cubicBezTo>
                    <a:pt x="6924" y="15181"/>
                    <a:pt x="6905" y="15083"/>
                    <a:pt x="6888" y="14987"/>
                  </a:cubicBezTo>
                  <a:cubicBezTo>
                    <a:pt x="6850" y="14780"/>
                    <a:pt x="6704" y="14101"/>
                    <a:pt x="6562" y="13479"/>
                  </a:cubicBezTo>
                  <a:cubicBezTo>
                    <a:pt x="6418" y="12848"/>
                    <a:pt x="6336" y="12466"/>
                    <a:pt x="6299" y="12194"/>
                  </a:cubicBezTo>
                  <a:lnTo>
                    <a:pt x="6241" y="11911"/>
                  </a:lnTo>
                  <a:lnTo>
                    <a:pt x="6286" y="11784"/>
                  </a:lnTo>
                  <a:cubicBezTo>
                    <a:pt x="6301" y="11661"/>
                    <a:pt x="6335" y="11556"/>
                    <a:pt x="6390" y="11428"/>
                  </a:cubicBezTo>
                  <a:cubicBezTo>
                    <a:pt x="6449" y="11290"/>
                    <a:pt x="6567" y="10998"/>
                    <a:pt x="6673" y="10737"/>
                  </a:cubicBezTo>
                  <a:cubicBezTo>
                    <a:pt x="6691" y="10692"/>
                    <a:pt x="6708" y="10651"/>
                    <a:pt x="6726" y="10608"/>
                  </a:cubicBezTo>
                  <a:cubicBezTo>
                    <a:pt x="6741" y="10571"/>
                    <a:pt x="6753" y="10542"/>
                    <a:pt x="6768" y="10507"/>
                  </a:cubicBezTo>
                  <a:cubicBezTo>
                    <a:pt x="6772" y="10495"/>
                    <a:pt x="6779" y="10482"/>
                    <a:pt x="6784" y="10470"/>
                  </a:cubicBezTo>
                  <a:cubicBezTo>
                    <a:pt x="6807" y="10416"/>
                    <a:pt x="6831" y="10361"/>
                    <a:pt x="6854" y="10310"/>
                  </a:cubicBezTo>
                  <a:cubicBezTo>
                    <a:pt x="7237" y="9450"/>
                    <a:pt x="7969" y="8327"/>
                    <a:pt x="8358" y="8029"/>
                  </a:cubicBezTo>
                  <a:cubicBezTo>
                    <a:pt x="8425" y="7977"/>
                    <a:pt x="8502" y="7955"/>
                    <a:pt x="8588" y="7960"/>
                  </a:cubicBezTo>
                  <a:close/>
                  <a:moveTo>
                    <a:pt x="4698" y="8075"/>
                  </a:moveTo>
                  <a:cubicBezTo>
                    <a:pt x="4709" y="8078"/>
                    <a:pt x="4720" y="8085"/>
                    <a:pt x="4733" y="8097"/>
                  </a:cubicBezTo>
                  <a:cubicBezTo>
                    <a:pt x="4734" y="8097"/>
                    <a:pt x="4734" y="8097"/>
                    <a:pt x="4734" y="8098"/>
                  </a:cubicBezTo>
                  <a:cubicBezTo>
                    <a:pt x="4735" y="8098"/>
                    <a:pt x="4736" y="8100"/>
                    <a:pt x="4736" y="8100"/>
                  </a:cubicBezTo>
                  <a:cubicBezTo>
                    <a:pt x="4757" y="8119"/>
                    <a:pt x="4782" y="8157"/>
                    <a:pt x="4808" y="8196"/>
                  </a:cubicBezTo>
                  <a:cubicBezTo>
                    <a:pt x="4822" y="8218"/>
                    <a:pt x="4836" y="8239"/>
                    <a:pt x="4851" y="8265"/>
                  </a:cubicBezTo>
                  <a:cubicBezTo>
                    <a:pt x="4871" y="8301"/>
                    <a:pt x="4893" y="8343"/>
                    <a:pt x="4915" y="8388"/>
                  </a:cubicBezTo>
                  <a:cubicBezTo>
                    <a:pt x="4931" y="8419"/>
                    <a:pt x="4946" y="8448"/>
                    <a:pt x="4962" y="8482"/>
                  </a:cubicBezTo>
                  <a:cubicBezTo>
                    <a:pt x="4990" y="8544"/>
                    <a:pt x="5020" y="8613"/>
                    <a:pt x="5050" y="8685"/>
                  </a:cubicBezTo>
                  <a:cubicBezTo>
                    <a:pt x="5062" y="8713"/>
                    <a:pt x="5073" y="8740"/>
                    <a:pt x="5085" y="8770"/>
                  </a:cubicBezTo>
                  <a:cubicBezTo>
                    <a:pt x="5113" y="8838"/>
                    <a:pt x="5141" y="8911"/>
                    <a:pt x="5169" y="8987"/>
                  </a:cubicBezTo>
                  <a:cubicBezTo>
                    <a:pt x="5187" y="9033"/>
                    <a:pt x="5204" y="9077"/>
                    <a:pt x="5222" y="9126"/>
                  </a:cubicBezTo>
                  <a:cubicBezTo>
                    <a:pt x="5247" y="9196"/>
                    <a:pt x="5273" y="9270"/>
                    <a:pt x="5298" y="9344"/>
                  </a:cubicBezTo>
                  <a:cubicBezTo>
                    <a:pt x="5316" y="9397"/>
                    <a:pt x="5334" y="9449"/>
                    <a:pt x="5352" y="9503"/>
                  </a:cubicBezTo>
                  <a:cubicBezTo>
                    <a:pt x="5381" y="9595"/>
                    <a:pt x="5409" y="9688"/>
                    <a:pt x="5436" y="9781"/>
                  </a:cubicBezTo>
                  <a:cubicBezTo>
                    <a:pt x="5447" y="9817"/>
                    <a:pt x="5459" y="9851"/>
                    <a:pt x="5469" y="9887"/>
                  </a:cubicBezTo>
                  <a:cubicBezTo>
                    <a:pt x="5470" y="9891"/>
                    <a:pt x="5471" y="9895"/>
                    <a:pt x="5472" y="9898"/>
                  </a:cubicBezTo>
                  <a:cubicBezTo>
                    <a:pt x="5511" y="10032"/>
                    <a:pt x="5547" y="10167"/>
                    <a:pt x="5579" y="10298"/>
                  </a:cubicBezTo>
                  <a:cubicBezTo>
                    <a:pt x="5652" y="10597"/>
                    <a:pt x="5768" y="11060"/>
                    <a:pt x="5835" y="11327"/>
                  </a:cubicBezTo>
                  <a:lnTo>
                    <a:pt x="5957" y="11812"/>
                  </a:lnTo>
                  <a:lnTo>
                    <a:pt x="5360" y="13503"/>
                  </a:lnTo>
                  <a:cubicBezTo>
                    <a:pt x="5032" y="14434"/>
                    <a:pt x="4687" y="15422"/>
                    <a:pt x="4594" y="15698"/>
                  </a:cubicBezTo>
                  <a:cubicBezTo>
                    <a:pt x="4500" y="15974"/>
                    <a:pt x="4295" y="16512"/>
                    <a:pt x="4138" y="16894"/>
                  </a:cubicBezTo>
                  <a:cubicBezTo>
                    <a:pt x="3981" y="17275"/>
                    <a:pt x="3853" y="17623"/>
                    <a:pt x="3853" y="17668"/>
                  </a:cubicBezTo>
                  <a:cubicBezTo>
                    <a:pt x="3853" y="17712"/>
                    <a:pt x="3766" y="17890"/>
                    <a:pt x="3659" y="18063"/>
                  </a:cubicBezTo>
                  <a:cubicBezTo>
                    <a:pt x="3552" y="18236"/>
                    <a:pt x="3383" y="18547"/>
                    <a:pt x="3285" y="18754"/>
                  </a:cubicBezTo>
                  <a:cubicBezTo>
                    <a:pt x="3260" y="18806"/>
                    <a:pt x="3223" y="18874"/>
                    <a:pt x="3177" y="18954"/>
                  </a:cubicBezTo>
                  <a:cubicBezTo>
                    <a:pt x="3037" y="19194"/>
                    <a:pt x="2816" y="19537"/>
                    <a:pt x="2612" y="19822"/>
                  </a:cubicBezTo>
                  <a:cubicBezTo>
                    <a:pt x="2339" y="20202"/>
                    <a:pt x="2101" y="20512"/>
                    <a:pt x="2083" y="20512"/>
                  </a:cubicBezTo>
                  <a:cubicBezTo>
                    <a:pt x="2074" y="20512"/>
                    <a:pt x="2065" y="20509"/>
                    <a:pt x="2058" y="20504"/>
                  </a:cubicBezTo>
                  <a:cubicBezTo>
                    <a:pt x="2035" y="20489"/>
                    <a:pt x="2019" y="20455"/>
                    <a:pt x="2012" y="20409"/>
                  </a:cubicBezTo>
                  <a:cubicBezTo>
                    <a:pt x="2003" y="20348"/>
                    <a:pt x="2008" y="20270"/>
                    <a:pt x="2033" y="20200"/>
                  </a:cubicBezTo>
                  <a:cubicBezTo>
                    <a:pt x="2055" y="20139"/>
                    <a:pt x="2082" y="20050"/>
                    <a:pt x="2112" y="19939"/>
                  </a:cubicBezTo>
                  <a:cubicBezTo>
                    <a:pt x="2323" y="19166"/>
                    <a:pt x="2702" y="17306"/>
                    <a:pt x="2892" y="16070"/>
                  </a:cubicBezTo>
                  <a:cubicBezTo>
                    <a:pt x="3061" y="14974"/>
                    <a:pt x="3077" y="14878"/>
                    <a:pt x="3268" y="13814"/>
                  </a:cubicBezTo>
                  <a:cubicBezTo>
                    <a:pt x="3372" y="13238"/>
                    <a:pt x="3474" y="12731"/>
                    <a:pt x="3498" y="12685"/>
                  </a:cubicBezTo>
                  <a:cubicBezTo>
                    <a:pt x="3539" y="12603"/>
                    <a:pt x="3626" y="12173"/>
                    <a:pt x="3827" y="11052"/>
                  </a:cubicBezTo>
                  <a:cubicBezTo>
                    <a:pt x="3937" y="10434"/>
                    <a:pt x="4105" y="9729"/>
                    <a:pt x="4266" y="9160"/>
                  </a:cubicBezTo>
                  <a:cubicBezTo>
                    <a:pt x="4278" y="9117"/>
                    <a:pt x="4289" y="9082"/>
                    <a:pt x="4301" y="9041"/>
                  </a:cubicBezTo>
                  <a:cubicBezTo>
                    <a:pt x="4369" y="8808"/>
                    <a:pt x="4436" y="8597"/>
                    <a:pt x="4495" y="8436"/>
                  </a:cubicBezTo>
                  <a:cubicBezTo>
                    <a:pt x="4495" y="8436"/>
                    <a:pt x="4496" y="8436"/>
                    <a:pt x="4496" y="8435"/>
                  </a:cubicBezTo>
                  <a:cubicBezTo>
                    <a:pt x="4548" y="8294"/>
                    <a:pt x="4595" y="8186"/>
                    <a:pt x="4634" y="8125"/>
                  </a:cubicBezTo>
                  <a:cubicBezTo>
                    <a:pt x="4646" y="8105"/>
                    <a:pt x="4658" y="8090"/>
                    <a:pt x="4669" y="8080"/>
                  </a:cubicBezTo>
                  <a:cubicBezTo>
                    <a:pt x="4677" y="8073"/>
                    <a:pt x="4687" y="8072"/>
                    <a:pt x="4698" y="8075"/>
                  </a:cubicBezTo>
                  <a:close/>
                  <a:moveTo>
                    <a:pt x="6046" y="12601"/>
                  </a:moveTo>
                  <a:cubicBezTo>
                    <a:pt x="6057" y="12596"/>
                    <a:pt x="6065" y="12602"/>
                    <a:pt x="6073" y="12613"/>
                  </a:cubicBezTo>
                  <a:cubicBezTo>
                    <a:pt x="6073" y="12614"/>
                    <a:pt x="6078" y="12634"/>
                    <a:pt x="6078" y="12635"/>
                  </a:cubicBezTo>
                  <a:cubicBezTo>
                    <a:pt x="6100" y="12649"/>
                    <a:pt x="6119" y="12683"/>
                    <a:pt x="6138" y="12735"/>
                  </a:cubicBezTo>
                  <a:cubicBezTo>
                    <a:pt x="6194" y="12894"/>
                    <a:pt x="6947" y="16269"/>
                    <a:pt x="6947" y="16362"/>
                  </a:cubicBezTo>
                  <a:cubicBezTo>
                    <a:pt x="6947" y="16372"/>
                    <a:pt x="6964" y="16438"/>
                    <a:pt x="6972" y="16479"/>
                  </a:cubicBezTo>
                  <a:cubicBezTo>
                    <a:pt x="6993" y="16583"/>
                    <a:pt x="7056" y="16837"/>
                    <a:pt x="7122" y="17080"/>
                  </a:cubicBezTo>
                  <a:cubicBezTo>
                    <a:pt x="7129" y="17106"/>
                    <a:pt x="7132" y="17122"/>
                    <a:pt x="7140" y="17149"/>
                  </a:cubicBezTo>
                  <a:cubicBezTo>
                    <a:pt x="7225" y="17471"/>
                    <a:pt x="7321" y="17824"/>
                    <a:pt x="7387" y="18042"/>
                  </a:cubicBezTo>
                  <a:cubicBezTo>
                    <a:pt x="7429" y="18180"/>
                    <a:pt x="7509" y="18463"/>
                    <a:pt x="7566" y="18670"/>
                  </a:cubicBezTo>
                  <a:cubicBezTo>
                    <a:pt x="7592" y="18767"/>
                    <a:pt x="7630" y="18884"/>
                    <a:pt x="7675" y="19008"/>
                  </a:cubicBezTo>
                  <a:cubicBezTo>
                    <a:pt x="7763" y="19247"/>
                    <a:pt x="7878" y="19513"/>
                    <a:pt x="7986" y="19735"/>
                  </a:cubicBezTo>
                  <a:cubicBezTo>
                    <a:pt x="8017" y="19797"/>
                    <a:pt x="8048" y="19856"/>
                    <a:pt x="8080" y="19914"/>
                  </a:cubicBezTo>
                  <a:cubicBezTo>
                    <a:pt x="8100" y="19950"/>
                    <a:pt x="8121" y="19992"/>
                    <a:pt x="8139" y="20022"/>
                  </a:cubicBezTo>
                  <a:cubicBezTo>
                    <a:pt x="8156" y="20049"/>
                    <a:pt x="8173" y="20071"/>
                    <a:pt x="8189" y="20097"/>
                  </a:cubicBezTo>
                  <a:cubicBezTo>
                    <a:pt x="8352" y="20335"/>
                    <a:pt x="8712" y="20728"/>
                    <a:pt x="8833" y="20791"/>
                  </a:cubicBezTo>
                  <a:cubicBezTo>
                    <a:pt x="8892" y="20822"/>
                    <a:pt x="8923" y="20883"/>
                    <a:pt x="8903" y="20929"/>
                  </a:cubicBezTo>
                  <a:cubicBezTo>
                    <a:pt x="8903" y="20930"/>
                    <a:pt x="8900" y="20930"/>
                    <a:pt x="8900" y="20930"/>
                  </a:cubicBezTo>
                  <a:cubicBezTo>
                    <a:pt x="8899" y="20932"/>
                    <a:pt x="8901" y="20935"/>
                    <a:pt x="8901" y="20936"/>
                  </a:cubicBezTo>
                  <a:cubicBezTo>
                    <a:pt x="8878" y="20989"/>
                    <a:pt x="7212" y="21015"/>
                    <a:pt x="5546" y="21015"/>
                  </a:cubicBezTo>
                  <a:cubicBezTo>
                    <a:pt x="5536" y="21015"/>
                    <a:pt x="5529" y="21015"/>
                    <a:pt x="5519" y="21015"/>
                  </a:cubicBezTo>
                  <a:cubicBezTo>
                    <a:pt x="3838" y="21018"/>
                    <a:pt x="2158" y="20994"/>
                    <a:pt x="2135" y="20940"/>
                  </a:cubicBezTo>
                  <a:cubicBezTo>
                    <a:pt x="2117" y="20898"/>
                    <a:pt x="2231" y="20745"/>
                    <a:pt x="2389" y="20600"/>
                  </a:cubicBezTo>
                  <a:cubicBezTo>
                    <a:pt x="2438" y="20555"/>
                    <a:pt x="2492" y="20496"/>
                    <a:pt x="2549" y="20432"/>
                  </a:cubicBezTo>
                  <a:cubicBezTo>
                    <a:pt x="2836" y="20056"/>
                    <a:pt x="3252" y="19422"/>
                    <a:pt x="3559" y="18895"/>
                  </a:cubicBezTo>
                  <a:cubicBezTo>
                    <a:pt x="3719" y="18601"/>
                    <a:pt x="3867" y="18304"/>
                    <a:pt x="3980" y="18032"/>
                  </a:cubicBezTo>
                  <a:cubicBezTo>
                    <a:pt x="4076" y="17804"/>
                    <a:pt x="4234" y="17396"/>
                    <a:pt x="4411" y="16920"/>
                  </a:cubicBezTo>
                  <a:cubicBezTo>
                    <a:pt x="4589" y="16444"/>
                    <a:pt x="4786" y="15900"/>
                    <a:pt x="4960" y="15405"/>
                  </a:cubicBezTo>
                  <a:cubicBezTo>
                    <a:pt x="5530" y="13784"/>
                    <a:pt x="5798" y="13044"/>
                    <a:pt x="5944" y="12767"/>
                  </a:cubicBezTo>
                  <a:cubicBezTo>
                    <a:pt x="5993" y="12659"/>
                    <a:pt x="6024" y="12609"/>
                    <a:pt x="6046" y="12601"/>
                  </a:cubicBezTo>
                  <a:close/>
                </a:path>
              </a:pathLst>
            </a:custGeom>
            <a:ln w="12700" cap="flat">
              <a:noFill/>
              <a:miter lim="400000"/>
            </a:ln>
            <a:effectLst/>
          </p:spPr>
        </p:pic>
        <p:sp>
          <p:nvSpPr>
            <p:cNvPr id="9" name="Time">
              <a:extLst>
                <a:ext uri="{FF2B5EF4-FFF2-40B4-BE49-F238E27FC236}">
                  <a16:creationId xmlns:a16="http://schemas.microsoft.com/office/drawing/2014/main" id="{E72E20C0-24CB-4812-AE09-CCAD8EE20AAD}"/>
                </a:ext>
              </a:extLst>
            </p:cNvPr>
            <p:cNvSpPr txBox="1"/>
            <p:nvPr/>
          </p:nvSpPr>
          <p:spPr>
            <a:xfrm>
              <a:off x="2271522" y="7549828"/>
              <a:ext cx="2836762" cy="15271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584200">
                <a:defRPr sz="3800"/>
              </a:lvl1pPr>
            </a:lstStyle>
            <a:p>
              <a:pPr marL="0" marR="0" lvl="0" indent="0" algn="l" defTabSz="584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3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Time</a:t>
              </a:r>
            </a:p>
          </p:txBody>
        </p:sp>
        <p:sp>
          <p:nvSpPr>
            <p:cNvPr id="10" name="Line">
              <a:extLst>
                <a:ext uri="{FF2B5EF4-FFF2-40B4-BE49-F238E27FC236}">
                  <a16:creationId xmlns:a16="http://schemas.microsoft.com/office/drawing/2014/main" id="{414EDED4-9B2F-4097-809A-542815F8E696}"/>
                </a:ext>
              </a:extLst>
            </p:cNvPr>
            <p:cNvSpPr/>
            <p:nvPr/>
          </p:nvSpPr>
          <p:spPr>
            <a:xfrm>
              <a:off x="5515009" y="8313390"/>
              <a:ext cx="6222291" cy="1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l" defTabSz="584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2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Helvetica Neue Medium"/>
              </a:endParaRPr>
            </a:p>
          </p:txBody>
        </p:sp>
        <p:sp>
          <p:nvSpPr>
            <p:cNvPr id="11" name="Activity">
              <a:extLst>
                <a:ext uri="{FF2B5EF4-FFF2-40B4-BE49-F238E27FC236}">
                  <a16:creationId xmlns:a16="http://schemas.microsoft.com/office/drawing/2014/main" id="{485D1E39-443E-4E70-814E-7BE8CA9DFB74}"/>
                </a:ext>
              </a:extLst>
            </p:cNvPr>
            <p:cNvSpPr txBox="1"/>
            <p:nvPr/>
          </p:nvSpPr>
          <p:spPr>
            <a:xfrm rot="16200000">
              <a:off x="-1492828" y="4901619"/>
              <a:ext cx="4512780" cy="15271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defTabSz="584200">
                <a:defRPr sz="3800"/>
              </a:lvl1pPr>
            </a:lstStyle>
            <a:p>
              <a:pPr marL="0" marR="0" lvl="0" indent="0" algn="l" defTabSz="584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3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Activity</a:t>
              </a:r>
            </a:p>
          </p:txBody>
        </p:sp>
        <p:sp>
          <p:nvSpPr>
            <p:cNvPr id="12" name="Line">
              <a:extLst>
                <a:ext uri="{FF2B5EF4-FFF2-40B4-BE49-F238E27FC236}">
                  <a16:creationId xmlns:a16="http://schemas.microsoft.com/office/drawing/2014/main" id="{BC3D4A19-6CE4-4315-9DA9-B97F7A6AEA02}"/>
                </a:ext>
              </a:extLst>
            </p:cNvPr>
            <p:cNvSpPr/>
            <p:nvPr/>
          </p:nvSpPr>
          <p:spPr>
            <a:xfrm flipV="1">
              <a:off x="763561" y="69645"/>
              <a:ext cx="1" cy="3333498"/>
            </a:xfrm>
            <a:prstGeom prst="line">
              <a:avLst/>
            </a:prstGeom>
            <a:noFill/>
            <a:ln w="1016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0" marR="0" lvl="0" indent="0" algn="l" defTabSz="584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kumimoji="0" sz="2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sym typeface="Helvetica Neue Medium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330F064-1152-429C-867A-1523EDBC7D24}"/>
              </a:ext>
            </a:extLst>
          </p:cNvPr>
          <p:cNvSpPr txBox="1"/>
          <p:nvPr/>
        </p:nvSpPr>
        <p:spPr>
          <a:xfrm>
            <a:off x="4447194" y="1917294"/>
            <a:ext cx="1143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5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Language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3A826A-CCCF-419D-94DA-49DC91DB25D4}"/>
              </a:ext>
            </a:extLst>
          </p:cNvPr>
          <p:cNvSpPr txBox="1"/>
          <p:nvPr/>
        </p:nvSpPr>
        <p:spPr>
          <a:xfrm>
            <a:off x="5641812" y="1915031"/>
            <a:ext cx="244583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Situated simulation</a:t>
            </a:r>
          </a:p>
        </p:txBody>
      </p:sp>
    </p:spTree>
    <p:extLst>
      <p:ext uri="{BB962C8B-B14F-4D97-AF65-F5344CB8AC3E}">
        <p14:creationId xmlns:p14="http://schemas.microsoft.com/office/powerpoint/2010/main" val="9129500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99C90-0EC9-F14F-B13B-6463886B23D6}"/>
              </a:ext>
            </a:extLst>
          </p:cNvPr>
          <p:cNvSpPr/>
          <p:nvPr/>
        </p:nvSpPr>
        <p:spPr>
          <a:xfrm>
            <a:off x="3725692" y="1809342"/>
            <a:ext cx="3103124" cy="447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D412C9-50F5-4853-A13A-C2FE1C4331D4}"/>
              </a:ext>
            </a:extLst>
          </p:cNvPr>
          <p:cNvSpPr txBox="1"/>
          <p:nvPr/>
        </p:nvSpPr>
        <p:spPr>
          <a:xfrm>
            <a:off x="1034611" y="1039860"/>
            <a:ext cx="989394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3779C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Causality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(also known as functional role)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23959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6A99C90-0EC9-F14F-B13B-6463886B23D6}"/>
              </a:ext>
            </a:extLst>
          </p:cNvPr>
          <p:cNvSpPr/>
          <p:nvPr/>
        </p:nvSpPr>
        <p:spPr>
          <a:xfrm>
            <a:off x="3725692" y="1809342"/>
            <a:ext cx="3103124" cy="447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D412C9-50F5-4853-A13A-C2FE1C4331D4}"/>
              </a:ext>
            </a:extLst>
          </p:cNvPr>
          <p:cNvSpPr txBox="1"/>
          <p:nvPr/>
        </p:nvSpPr>
        <p:spPr>
          <a:xfrm>
            <a:off x="1034611" y="1039860"/>
            <a:ext cx="9893940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Causality (also known as functional role)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</a:t>
            </a:r>
            <a:r>
              <a:rPr lang="en-US" sz="2800" dirty="0">
                <a:solidFill>
                  <a:prstClr val="black"/>
                </a:solidFill>
                <a:latin typeface="Calibri" panose="020F0502020204030204"/>
              </a:rPr>
              <a:t>Sensorimotor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simulation: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cause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E8655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result</a:t>
            </a: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of comprehension?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-  Transcranial magnetic stimulation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-  Online time course (EEG/MEG)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914400" marR="0" lvl="0" indent="-33972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  Scrutiny of the interplay between language and simulation at several levels of the experimental structure—e.g., individuals, words, tasks, and languages.</a:t>
            </a:r>
          </a:p>
        </p:txBody>
      </p:sp>
    </p:spTree>
    <p:extLst>
      <p:ext uri="{BB962C8B-B14F-4D97-AF65-F5344CB8AC3E}">
        <p14:creationId xmlns:p14="http://schemas.microsoft.com/office/powerpoint/2010/main" val="14417550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21188-AF75-444E-B62B-A3F12849C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817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/>
              <a:t>Study 1: </a:t>
            </a:r>
            <a:r>
              <a:rPr lang="en-US" sz="3600" b="1" dirty="0"/>
              <a:t>Contribution to multi-lab project</a:t>
            </a:r>
            <a:endParaRPr 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26815153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A04F7-0108-42A6-8559-7F0524BFD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Psychological Science Accelerator</a:t>
            </a:r>
            <a:r>
              <a:rPr lang="en-US" sz="4000" dirty="0">
                <a:solidFill>
                  <a:srgbClr val="00B050"/>
                </a:solidFill>
              </a:rPr>
              <a:t> (Project 002)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20535-DCEA-4EEC-8EDC-7100BC43B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Openly sourced projects, from preregistration through testing, etc.</a:t>
            </a:r>
          </a:p>
          <a:p>
            <a:endParaRPr lang="en-US" dirty="0"/>
          </a:p>
          <a:p>
            <a:r>
              <a:rPr lang="en-US" dirty="0"/>
              <a:t> Aims:  more robust analysis, larger samples</a:t>
            </a:r>
          </a:p>
          <a:p>
            <a:endParaRPr lang="en-US" dirty="0"/>
          </a:p>
          <a:p>
            <a:r>
              <a:rPr lang="en-US" dirty="0"/>
              <a:t> Open for submitting a project or collaborating in existing projects</a:t>
            </a:r>
          </a:p>
          <a:p>
            <a:endParaRPr lang="en-US" dirty="0"/>
          </a:p>
          <a:p>
            <a:r>
              <a:rPr lang="en-US" dirty="0"/>
              <a:t> Materials and procedure created by lead lab, used by all others               </a:t>
            </a:r>
          </a:p>
          <a:p>
            <a:pPr marL="0" indent="0">
              <a:buNone/>
            </a:pPr>
            <a:r>
              <a:rPr lang="en-US" dirty="0"/>
              <a:t>      (translated to each language)</a:t>
            </a:r>
          </a:p>
        </p:txBody>
      </p:sp>
    </p:spTree>
    <p:extLst>
      <p:ext uri="{BB962C8B-B14F-4D97-AF65-F5344CB8AC3E}">
        <p14:creationId xmlns:p14="http://schemas.microsoft.com/office/powerpoint/2010/main" val="17915898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1F744-D013-47B5-AA73-DB5EA30BE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 err="1">
                <a:solidFill>
                  <a:schemeClr val="accent1">
                    <a:lumMod val="75000"/>
                  </a:schemeClr>
                </a:solidFill>
              </a:rPr>
              <a:t>Zwaan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, Stanfield, and </a:t>
            </a:r>
            <a:r>
              <a:rPr lang="en-US" b="1" u="sng" dirty="0" err="1">
                <a:solidFill>
                  <a:schemeClr val="accent1">
                    <a:lumMod val="75000"/>
                  </a:schemeClr>
                </a:solidFill>
              </a:rPr>
              <a:t>Yaxley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 (2002)</a:t>
            </a:r>
          </a:p>
          <a:p>
            <a:pPr marL="0" indent="0">
              <a:buNone/>
            </a:pPr>
            <a:endParaRPr lang="en-US" sz="100" b="1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     Sentence-picture verification								      </a:t>
            </a: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sz="100" dirty="0"/>
          </a:p>
          <a:p>
            <a:pPr marL="0" indent="0">
              <a:buNone/>
            </a:pPr>
            <a:r>
              <a:rPr lang="en-US" dirty="0"/>
              <a:t>								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61DDB9B-1369-4112-8DEF-4B693B29C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Object orientation effect  </a:t>
            </a:r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(classic embodiment effect)</a:t>
            </a:r>
            <a:br>
              <a:rPr lang="en-US" dirty="0"/>
            </a:br>
            <a:r>
              <a:rPr lang="en-US" dirty="0"/>
              <a:t>   </a:t>
            </a:r>
            <a:r>
              <a:rPr lang="en-US" sz="3200" dirty="0"/>
              <a:t>Group replication (Psychological Science Accelerator)</a:t>
            </a:r>
          </a:p>
        </p:txBody>
      </p:sp>
    </p:spTree>
    <p:extLst>
      <p:ext uri="{BB962C8B-B14F-4D97-AF65-F5344CB8AC3E}">
        <p14:creationId xmlns:p14="http://schemas.microsoft.com/office/powerpoint/2010/main" val="26380492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1F744-D013-47B5-AA73-DB5EA30BE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 err="1">
                <a:solidFill>
                  <a:schemeClr val="accent1">
                    <a:lumMod val="75000"/>
                  </a:schemeClr>
                </a:solidFill>
              </a:rPr>
              <a:t>Zwaan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, Stanfield, and </a:t>
            </a:r>
            <a:r>
              <a:rPr lang="en-US" b="1" u="sng" dirty="0" err="1">
                <a:solidFill>
                  <a:schemeClr val="accent1">
                    <a:lumMod val="75000"/>
                  </a:schemeClr>
                </a:solidFill>
              </a:rPr>
              <a:t>Yaxley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 (2002)</a:t>
            </a:r>
          </a:p>
          <a:p>
            <a:pPr marL="0" indent="0">
              <a:buNone/>
            </a:pPr>
            <a:endParaRPr lang="en-US" sz="100" b="1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     Sentence-picture verification								      </a:t>
            </a: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sz="100" dirty="0"/>
          </a:p>
          <a:p>
            <a:pPr marL="0" indent="0">
              <a:buNone/>
            </a:pPr>
            <a:r>
              <a:rPr lang="en-US" sz="3600" b="1" i="1" dirty="0"/>
              <a:t>	He saw the eagle in the sky</a:t>
            </a:r>
            <a:r>
              <a:rPr lang="en-US" sz="3600" dirty="0"/>
              <a:t>	</a:t>
            </a: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				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8B10CC6-41BE-AB42-9A8D-A01BDFC32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Object orientation effect</a:t>
            </a:r>
            <a:br>
              <a:rPr lang="en-US" dirty="0"/>
            </a:br>
            <a:r>
              <a:rPr lang="en-US" dirty="0"/>
              <a:t>   </a:t>
            </a:r>
            <a:r>
              <a:rPr lang="en-US" sz="3200" dirty="0"/>
              <a:t>Group replication (Psychological Science Accelerator)</a:t>
            </a:r>
          </a:p>
        </p:txBody>
      </p:sp>
    </p:spTree>
    <p:extLst>
      <p:ext uri="{BB962C8B-B14F-4D97-AF65-F5344CB8AC3E}">
        <p14:creationId xmlns:p14="http://schemas.microsoft.com/office/powerpoint/2010/main" val="175312531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7B081-6E32-4820-BEE5-E14D48CB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 orientation effect</a:t>
            </a:r>
            <a:br>
              <a:rPr lang="en-US" dirty="0"/>
            </a:br>
            <a:r>
              <a:rPr lang="en-US" dirty="0"/>
              <a:t>   </a:t>
            </a:r>
            <a:r>
              <a:rPr lang="en-US" sz="3200" dirty="0"/>
              <a:t>Group replication (Psychological Science Accelerator)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1F744-D013-47B5-AA73-DB5EA30BE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 err="1">
                <a:solidFill>
                  <a:schemeClr val="accent1">
                    <a:lumMod val="75000"/>
                  </a:schemeClr>
                </a:solidFill>
              </a:rPr>
              <a:t>Zwaan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, Stanfield, and </a:t>
            </a:r>
            <a:r>
              <a:rPr lang="en-US" b="1" u="sng" dirty="0" err="1">
                <a:solidFill>
                  <a:schemeClr val="accent1">
                    <a:lumMod val="75000"/>
                  </a:schemeClr>
                </a:solidFill>
              </a:rPr>
              <a:t>Yaxley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 (2002)</a:t>
            </a:r>
          </a:p>
          <a:p>
            <a:pPr marL="0" indent="0">
              <a:buNone/>
            </a:pPr>
            <a:endParaRPr lang="en-US" sz="100" b="1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     Sentence-picture verification</a:t>
            </a: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						      </a:t>
            </a:r>
            <a:endParaRPr lang="en-US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3600" b="1" i="1" dirty="0"/>
              <a:t>He saw the eagle in the sky</a:t>
            </a:r>
            <a:r>
              <a:rPr lang="en-US" sz="3600" dirty="0"/>
              <a:t>	</a:t>
            </a: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						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rrow: Chevron 3">
            <a:extLst>
              <a:ext uri="{FF2B5EF4-FFF2-40B4-BE49-F238E27FC236}">
                <a16:creationId xmlns:a16="http://schemas.microsoft.com/office/drawing/2014/main" id="{F9724879-9614-4199-AA40-B9DD9FA4A2A0}"/>
              </a:ext>
            </a:extLst>
          </p:cNvPr>
          <p:cNvSpPr/>
          <p:nvPr/>
        </p:nvSpPr>
        <p:spPr>
          <a:xfrm>
            <a:off x="7281645" y="3300019"/>
            <a:ext cx="411060" cy="2060546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300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757713"/>
            <a:ext cx="10728322" cy="1477328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How do people understand the meaning of words?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2096528"/>
            <a:ext cx="10728325" cy="3672447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3124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7B081-6E32-4820-BEE5-E14D48CB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 orientation effect</a:t>
            </a:r>
            <a:br>
              <a:rPr lang="en-US" dirty="0"/>
            </a:br>
            <a:r>
              <a:rPr lang="en-US" dirty="0"/>
              <a:t>   </a:t>
            </a:r>
            <a:r>
              <a:rPr lang="en-US" sz="3200" dirty="0"/>
              <a:t>Group replication (Psychological Science Accelerator)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1F744-D013-47B5-AA73-DB5EA30BE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 err="1">
                <a:solidFill>
                  <a:schemeClr val="accent1">
                    <a:lumMod val="75000"/>
                  </a:schemeClr>
                </a:solidFill>
              </a:rPr>
              <a:t>Zwaan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, Stanfield, and </a:t>
            </a:r>
            <a:r>
              <a:rPr lang="en-US" b="1" u="sng" dirty="0" err="1">
                <a:solidFill>
                  <a:schemeClr val="accent1">
                    <a:lumMod val="75000"/>
                  </a:schemeClr>
                </a:solidFill>
              </a:rPr>
              <a:t>Yaxley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 (2002)</a:t>
            </a:r>
          </a:p>
          <a:p>
            <a:pPr marL="0" indent="0">
              <a:buNone/>
            </a:pPr>
            <a:endParaRPr lang="en-US" sz="100" b="1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   Sentence-picture verification:  </a:t>
            </a:r>
            <a:r>
              <a:rPr lang="en-US" sz="3100" b="1" dirty="0"/>
              <a:t>‘Was this object in the sentence?’</a:t>
            </a:r>
          </a:p>
          <a:p>
            <a:endParaRPr lang="en-US" sz="300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						     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[congruent]</a:t>
            </a:r>
            <a:r>
              <a:rPr lang="en-US" dirty="0"/>
              <a:t>					</a:t>
            </a:r>
          </a:p>
          <a:p>
            <a:pPr marL="0" indent="0">
              <a:buNone/>
            </a:pPr>
            <a:r>
              <a:rPr lang="en-US" dirty="0"/>
              <a:t>								</a:t>
            </a:r>
          </a:p>
        </p:txBody>
      </p:sp>
      <p:pic>
        <p:nvPicPr>
          <p:cNvPr id="7" name="Picture 6" descr="A bird flying in the air&#10;&#10;Description generated with very high confidence">
            <a:extLst>
              <a:ext uri="{FF2B5EF4-FFF2-40B4-BE49-F238E27FC236}">
                <a16:creationId xmlns:a16="http://schemas.microsoft.com/office/drawing/2014/main" id="{3F7DDCF7-C853-4D64-81BB-E9163B021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29" y="3334099"/>
            <a:ext cx="1170265" cy="87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3148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7B081-6E32-4820-BEE5-E14D48CB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 orientation effect</a:t>
            </a:r>
            <a:br>
              <a:rPr lang="en-US" dirty="0"/>
            </a:br>
            <a:r>
              <a:rPr lang="en-US" dirty="0"/>
              <a:t>   </a:t>
            </a:r>
            <a:r>
              <a:rPr lang="en-US" sz="3200" dirty="0"/>
              <a:t>Group replication (Psychological Science Accelerator)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1F744-D013-47B5-AA73-DB5EA30BEF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 err="1">
                <a:solidFill>
                  <a:schemeClr val="accent1">
                    <a:lumMod val="75000"/>
                  </a:schemeClr>
                </a:solidFill>
              </a:rPr>
              <a:t>Zwaan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, Stanfield, and </a:t>
            </a:r>
            <a:r>
              <a:rPr lang="en-US" b="1" u="sng" dirty="0" err="1">
                <a:solidFill>
                  <a:schemeClr val="accent1">
                    <a:lumMod val="75000"/>
                  </a:schemeClr>
                </a:solidFill>
              </a:rPr>
              <a:t>Yaxley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 (2002)</a:t>
            </a:r>
          </a:p>
          <a:p>
            <a:pPr marL="0" indent="0">
              <a:buNone/>
            </a:pPr>
            <a:endParaRPr lang="en-US" sz="100" b="1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dirty="0"/>
              <a:t>   Sentence-picture verification:  </a:t>
            </a:r>
            <a:r>
              <a:rPr lang="en-US" sz="3100" b="1" dirty="0"/>
              <a:t>‘Was this object in the sentence?’</a:t>
            </a:r>
          </a:p>
          <a:p>
            <a:endParaRPr lang="en-US" sz="800" dirty="0"/>
          </a:p>
          <a:p>
            <a:pPr marL="0" indent="0">
              <a:buNone/>
            </a:pPr>
            <a:r>
              <a:rPr lang="en-US" dirty="0"/>
              <a:t>									      										      					</a:t>
            </a:r>
          </a:p>
          <a:p>
            <a:pPr marL="0" indent="0">
              <a:buNone/>
            </a:pPr>
            <a:r>
              <a:rPr lang="en-US" dirty="0"/>
              <a:t>								      </a:t>
            </a:r>
            <a:r>
              <a:rPr lang="en-US" dirty="0">
                <a:solidFill>
                  <a:srgbClr val="C00000"/>
                </a:solidFill>
              </a:rPr>
              <a:t>[</a:t>
            </a:r>
            <a:r>
              <a:rPr lang="en-US" dirty="0" err="1">
                <a:solidFill>
                  <a:srgbClr val="C00000"/>
                </a:solidFill>
              </a:rPr>
              <a:t>INcongruent</a:t>
            </a:r>
            <a:r>
              <a:rPr lang="en-US" dirty="0">
                <a:solidFill>
                  <a:srgbClr val="C00000"/>
                </a:solidFill>
              </a:rPr>
              <a:t>]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bird perched on a tree branch&#10;&#10;Description generated with very high confidence">
            <a:extLst>
              <a:ext uri="{FF2B5EF4-FFF2-40B4-BE49-F238E27FC236}">
                <a16:creationId xmlns:a16="http://schemas.microsoft.com/office/drawing/2014/main" id="{D0204B26-2618-43C1-B147-510D8C0FA8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30" y="4508035"/>
            <a:ext cx="1170265" cy="87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6422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7B081-6E32-4820-BEE5-E14D48CB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 orientation effect</a:t>
            </a:r>
            <a:br>
              <a:rPr lang="en-US" dirty="0"/>
            </a:br>
            <a:r>
              <a:rPr lang="en-US" dirty="0"/>
              <a:t>   </a:t>
            </a:r>
            <a:r>
              <a:rPr lang="en-US" sz="3200" dirty="0"/>
              <a:t>Group replication (Psychological Science Accelerator)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1F744-D013-47B5-AA73-DB5EA30BE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07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 err="1">
                <a:solidFill>
                  <a:schemeClr val="bg1">
                    <a:lumMod val="75000"/>
                  </a:schemeClr>
                </a:solidFill>
              </a:rPr>
              <a:t>Zwaan</a:t>
            </a:r>
            <a:r>
              <a:rPr lang="en-US" b="1" u="sng" dirty="0">
                <a:solidFill>
                  <a:schemeClr val="bg1">
                    <a:lumMod val="75000"/>
                  </a:schemeClr>
                </a:solidFill>
              </a:rPr>
              <a:t>, Stanfield, and </a:t>
            </a:r>
            <a:r>
              <a:rPr lang="en-US" b="1" u="sng" dirty="0" err="1">
                <a:solidFill>
                  <a:schemeClr val="bg1">
                    <a:lumMod val="75000"/>
                  </a:schemeClr>
                </a:solidFill>
              </a:rPr>
              <a:t>Yaxley</a:t>
            </a:r>
            <a:r>
              <a:rPr lang="en-US" b="1" u="sng" dirty="0">
                <a:solidFill>
                  <a:schemeClr val="bg1">
                    <a:lumMod val="75000"/>
                  </a:schemeClr>
                </a:solidFill>
              </a:rPr>
              <a:t> (2002)</a:t>
            </a:r>
          </a:p>
          <a:p>
            <a:pPr marL="0" indent="0">
              <a:buNone/>
            </a:pPr>
            <a:endParaRPr lang="en-US" sz="100" b="1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  Sentence-picture verification:  </a:t>
            </a:r>
            <a:r>
              <a:rPr lang="en-US" sz="3100" b="1" dirty="0">
                <a:solidFill>
                  <a:schemeClr val="bg1">
                    <a:lumMod val="75000"/>
                  </a:schemeClr>
                </a:solidFill>
              </a:rPr>
              <a:t>‘Was this object in the sentence?’</a:t>
            </a:r>
          </a:p>
          <a:p>
            <a:endParaRPr lang="en-US" sz="8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					      										      [congruent]		</a:t>
            </a:r>
            <a:r>
              <a:rPr lang="en-US" b="1" i="1" dirty="0">
                <a:solidFill>
                  <a:schemeClr val="bg1">
                    <a:lumMod val="75000"/>
                  </a:schemeClr>
                </a:solidFill>
              </a:rPr>
              <a:t>He saw the eagle in the sky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							      [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INcongruent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]</a:t>
            </a:r>
          </a:p>
          <a:p>
            <a:endParaRPr lang="en-US" sz="4800" dirty="0"/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ORIGINAL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RESULTS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:  </a:t>
            </a:r>
            <a:r>
              <a:rPr lang="en-US" dirty="0"/>
              <a:t>Faster responses for congruent trials</a:t>
            </a:r>
          </a:p>
        </p:txBody>
      </p:sp>
      <p:pic>
        <p:nvPicPr>
          <p:cNvPr id="5" name="Picture 4" descr="A bird perched on a tree branch&#10;&#10;Description generated with very high confidence">
            <a:extLst>
              <a:ext uri="{FF2B5EF4-FFF2-40B4-BE49-F238E27FC236}">
                <a16:creationId xmlns:a16="http://schemas.microsoft.com/office/drawing/2014/main" id="{D0204B26-2618-43C1-B147-510D8C0FA895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30" y="4508035"/>
            <a:ext cx="1170265" cy="877699"/>
          </a:xfrm>
          <a:prstGeom prst="rect">
            <a:avLst/>
          </a:prstGeom>
        </p:spPr>
      </p:pic>
      <p:pic>
        <p:nvPicPr>
          <p:cNvPr id="8" name="Picture 7" descr="A bird flying in the air&#10;&#10;Description generated with very high confidence">
            <a:extLst>
              <a:ext uri="{FF2B5EF4-FFF2-40B4-BE49-F238E27FC236}">
                <a16:creationId xmlns:a16="http://schemas.microsoft.com/office/drawing/2014/main" id="{39957AA7-2DA1-4BB8-908B-6E7A73CF808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29" y="3342488"/>
            <a:ext cx="1170265" cy="877699"/>
          </a:xfrm>
          <a:prstGeom prst="rect">
            <a:avLst/>
          </a:prstGeom>
        </p:spPr>
      </p:pic>
      <p:sp>
        <p:nvSpPr>
          <p:cNvPr id="7" name="Arrow: Chevron 6">
            <a:extLst>
              <a:ext uri="{FF2B5EF4-FFF2-40B4-BE49-F238E27FC236}">
                <a16:creationId xmlns:a16="http://schemas.microsoft.com/office/drawing/2014/main" id="{422E71AE-6029-4294-9AFD-29996C9BCE01}"/>
              </a:ext>
            </a:extLst>
          </p:cNvPr>
          <p:cNvSpPr/>
          <p:nvPr/>
        </p:nvSpPr>
        <p:spPr>
          <a:xfrm>
            <a:off x="6199465" y="3342488"/>
            <a:ext cx="411060" cy="2060546"/>
          </a:xfrm>
          <a:prstGeom prst="chevron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59923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7B081-6E32-4820-BEE5-E14D48CB9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Object orientation effect</a:t>
            </a:r>
            <a:br>
              <a:rPr lang="en-US" sz="3200" dirty="0"/>
            </a:br>
            <a:r>
              <a:rPr lang="en-US" sz="3200" dirty="0"/>
              <a:t>   </a:t>
            </a:r>
            <a:r>
              <a:rPr lang="en-US" sz="2400" dirty="0"/>
              <a:t>Group replication (Psychological Science Accelerator)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1F744-D013-47B5-AA73-DB5EA30BE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107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u="sng" dirty="0" err="1">
                <a:solidFill>
                  <a:schemeClr val="bg1">
                    <a:lumMod val="75000"/>
                  </a:schemeClr>
                </a:solidFill>
              </a:rPr>
              <a:t>Zwaan</a:t>
            </a:r>
            <a:r>
              <a:rPr lang="en-US" sz="2000" b="1" u="sng" dirty="0">
                <a:solidFill>
                  <a:schemeClr val="bg1">
                    <a:lumMod val="75000"/>
                  </a:schemeClr>
                </a:solidFill>
              </a:rPr>
              <a:t>, Stanfield, and </a:t>
            </a:r>
            <a:r>
              <a:rPr lang="en-US" sz="2000" b="1" u="sng" dirty="0" err="1">
                <a:solidFill>
                  <a:schemeClr val="bg1">
                    <a:lumMod val="75000"/>
                  </a:schemeClr>
                </a:solidFill>
              </a:rPr>
              <a:t>Yaxley</a:t>
            </a:r>
            <a:r>
              <a:rPr lang="en-US" sz="2000" b="1" u="sng" dirty="0">
                <a:solidFill>
                  <a:schemeClr val="bg1">
                    <a:lumMod val="75000"/>
                  </a:schemeClr>
                </a:solidFill>
              </a:rPr>
              <a:t> (2002)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 replicated across 14 languages (</a:t>
            </a:r>
            <a:r>
              <a:rPr lang="en-US" sz="2000" b="1" i="1" dirty="0" err="1">
                <a:solidFill>
                  <a:schemeClr val="bg1">
                    <a:lumMod val="75000"/>
                  </a:schemeClr>
                </a:solidFill>
              </a:rPr>
              <a:t>N</a:t>
            </a:r>
            <a:r>
              <a:rPr lang="en-US" sz="1400" dirty="0" err="1">
                <a:solidFill>
                  <a:schemeClr val="bg1">
                    <a:lumMod val="75000"/>
                  </a:schemeClr>
                </a:solidFill>
              </a:rPr>
              <a:t>Eng</a:t>
            </a:r>
            <a:r>
              <a:rPr lang="en-US" sz="14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= 1,900)</a:t>
            </a:r>
          </a:p>
          <a:p>
            <a:pPr marL="0" indent="0">
              <a:buNone/>
            </a:pPr>
            <a:endParaRPr lang="en-US" sz="100" b="1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   Sentence-picture verification:  </a:t>
            </a:r>
            <a:r>
              <a:rPr lang="en-US" sz="2400" b="1" dirty="0">
                <a:solidFill>
                  <a:schemeClr val="bg1">
                    <a:lumMod val="75000"/>
                  </a:schemeClr>
                </a:solidFill>
              </a:rPr>
              <a:t>‘Was this object in the sentence?’</a:t>
            </a:r>
          </a:p>
          <a:p>
            <a:endParaRPr lang="en-US" sz="6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									      										      [congruent]				</a:t>
            </a:r>
            <a:r>
              <a:rPr lang="en-US" sz="2000" b="1" i="1" dirty="0">
                <a:solidFill>
                  <a:schemeClr val="bg1">
                    <a:lumMod val="75000"/>
                  </a:schemeClr>
                </a:solidFill>
              </a:rPr>
              <a:t> He saw the eagle in the sky</a:t>
            </a:r>
            <a:endParaRPr lang="en-US" sz="20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								      [</a:t>
            </a:r>
            <a:r>
              <a:rPr lang="en-US" sz="2000" dirty="0" err="1">
                <a:solidFill>
                  <a:schemeClr val="bg1">
                    <a:lumMod val="75000"/>
                  </a:schemeClr>
                </a:solidFill>
              </a:rPr>
              <a:t>INcongruent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]</a:t>
            </a:r>
          </a:p>
          <a:p>
            <a:endParaRPr lang="en-US" sz="40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ORIGINAL 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RESULTS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:  Faster responses for congruent trials.</a:t>
            </a:r>
          </a:p>
          <a:p>
            <a:endParaRPr lang="en-US" sz="900" dirty="0"/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Interpretation: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en-US" dirty="0"/>
              <a:t>Mental simulation of orientation while reading</a:t>
            </a:r>
            <a:endParaRPr lang="en-US" sz="2000" dirty="0"/>
          </a:p>
        </p:txBody>
      </p:sp>
      <p:pic>
        <p:nvPicPr>
          <p:cNvPr id="5" name="Picture 4" descr="A bird perched on a tree branch&#10;&#10;Description generated with very high confidence">
            <a:extLst>
              <a:ext uri="{FF2B5EF4-FFF2-40B4-BE49-F238E27FC236}">
                <a16:creationId xmlns:a16="http://schemas.microsoft.com/office/drawing/2014/main" id="{D0204B26-2618-43C1-B147-510D8C0FA895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30" y="4038251"/>
            <a:ext cx="1170265" cy="877699"/>
          </a:xfrm>
          <a:prstGeom prst="rect">
            <a:avLst/>
          </a:prstGeom>
        </p:spPr>
      </p:pic>
      <p:pic>
        <p:nvPicPr>
          <p:cNvPr id="8" name="Picture 7" descr="A bird flying in the air&#10;&#10;Description generated with very high confidence">
            <a:extLst>
              <a:ext uri="{FF2B5EF4-FFF2-40B4-BE49-F238E27FC236}">
                <a16:creationId xmlns:a16="http://schemas.microsoft.com/office/drawing/2014/main" id="{39957AA7-2DA1-4BB8-908B-6E7A73CF808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29" y="2872704"/>
            <a:ext cx="1170265" cy="877699"/>
          </a:xfrm>
          <a:prstGeom prst="rect">
            <a:avLst/>
          </a:prstGeom>
        </p:spPr>
      </p:pic>
      <p:sp>
        <p:nvSpPr>
          <p:cNvPr id="9" name="Arrow: Chevron 8">
            <a:extLst>
              <a:ext uri="{FF2B5EF4-FFF2-40B4-BE49-F238E27FC236}">
                <a16:creationId xmlns:a16="http://schemas.microsoft.com/office/drawing/2014/main" id="{7255CDDD-9AF0-408F-B9A4-5BA5044ACCD6}"/>
              </a:ext>
            </a:extLst>
          </p:cNvPr>
          <p:cNvSpPr/>
          <p:nvPr/>
        </p:nvSpPr>
        <p:spPr>
          <a:xfrm>
            <a:off x="6154723" y="2872704"/>
            <a:ext cx="411060" cy="2060546"/>
          </a:xfrm>
          <a:prstGeom prst="chevron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3447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7B081-6E32-4820-BEE5-E14D48CB9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933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Object orientation effect</a:t>
            </a:r>
            <a:br>
              <a:rPr lang="en-US" sz="3200" dirty="0"/>
            </a:br>
            <a:r>
              <a:rPr lang="en-US" sz="3200" dirty="0"/>
              <a:t>   </a:t>
            </a:r>
            <a:r>
              <a:rPr lang="en-US" sz="2400" dirty="0"/>
              <a:t>Group replication (Psychological Science Accelerator)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1F744-D013-47B5-AA73-DB5EA30BE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9432"/>
            <a:ext cx="10515600" cy="49107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u="sng" dirty="0" err="1">
                <a:solidFill>
                  <a:schemeClr val="bg1">
                    <a:lumMod val="75000"/>
                  </a:schemeClr>
                </a:solidFill>
              </a:rPr>
              <a:t>Zwaan</a:t>
            </a:r>
            <a:r>
              <a:rPr lang="en-US" sz="1800" b="1" u="sng" dirty="0">
                <a:solidFill>
                  <a:schemeClr val="bg1">
                    <a:lumMod val="75000"/>
                  </a:schemeClr>
                </a:solidFill>
              </a:rPr>
              <a:t>, Stanfield, and </a:t>
            </a:r>
            <a:r>
              <a:rPr lang="en-US" sz="1800" b="1" u="sng" dirty="0" err="1">
                <a:solidFill>
                  <a:schemeClr val="bg1">
                    <a:lumMod val="75000"/>
                  </a:schemeClr>
                </a:solidFill>
              </a:rPr>
              <a:t>Yaxley</a:t>
            </a:r>
            <a:r>
              <a:rPr lang="en-US" sz="1800" b="1" u="sng" dirty="0">
                <a:solidFill>
                  <a:schemeClr val="bg1">
                    <a:lumMod val="75000"/>
                  </a:schemeClr>
                </a:solidFill>
              </a:rPr>
              <a:t> (2002)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replicated across 14 languages (</a:t>
            </a:r>
            <a:r>
              <a:rPr lang="en-US" sz="1800" b="1" i="1" dirty="0" err="1">
                <a:solidFill>
                  <a:schemeClr val="bg1">
                    <a:lumMod val="75000"/>
                  </a:schemeClr>
                </a:solidFill>
              </a:rPr>
              <a:t>N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Eng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= 1,900)</a:t>
            </a:r>
          </a:p>
          <a:p>
            <a:pPr marL="0" indent="0">
              <a:buNone/>
            </a:pPr>
            <a:endParaRPr lang="en-US" sz="100" b="1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   Sentence-picture verification:  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‘Was this object in the sentence?’</a:t>
            </a:r>
          </a:p>
          <a:p>
            <a:endParaRPr lang="en-US" sz="5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									      										      [congruent]				</a:t>
            </a:r>
            <a:r>
              <a:rPr lang="en-US" sz="1800" b="1" i="1" dirty="0">
                <a:solidFill>
                  <a:schemeClr val="bg1">
                    <a:lumMod val="75000"/>
                  </a:schemeClr>
                </a:solidFill>
              </a:rPr>
              <a:t> He saw the eagle in the sky</a:t>
            </a:r>
            <a:endParaRPr lang="en-US" sz="18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								      [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</a:rPr>
              <a:t>INcongruent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]</a:t>
            </a:r>
          </a:p>
          <a:p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ORIGINAL 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RESULTS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 Faster responses for congruent trials.</a:t>
            </a:r>
            <a:endParaRPr lang="en-US" sz="800" dirty="0"/>
          </a:p>
          <a:p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Interpretation:  Mental simulation of orientation while reading</a:t>
            </a:r>
          </a:p>
          <a:p>
            <a:endParaRPr lang="en-US" sz="500" dirty="0"/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ADDITION: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 </a:t>
            </a:r>
            <a:r>
              <a:rPr lang="en-US" b="1" dirty="0"/>
              <a:t>Individual differences in spatial cognition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		  particularly mental rotation</a:t>
            </a:r>
            <a:endParaRPr lang="en-US" sz="2800" dirty="0"/>
          </a:p>
        </p:txBody>
      </p:sp>
      <p:pic>
        <p:nvPicPr>
          <p:cNvPr id="5" name="Picture 4" descr="A bird perched on a tree branch&#10;&#10;Description generated with very high confidence">
            <a:extLst>
              <a:ext uri="{FF2B5EF4-FFF2-40B4-BE49-F238E27FC236}">
                <a16:creationId xmlns:a16="http://schemas.microsoft.com/office/drawing/2014/main" id="{D0204B26-2618-43C1-B147-510D8C0FA895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31" y="3765869"/>
            <a:ext cx="915472" cy="686604"/>
          </a:xfrm>
          <a:prstGeom prst="rect">
            <a:avLst/>
          </a:prstGeom>
        </p:spPr>
      </p:pic>
      <p:pic>
        <p:nvPicPr>
          <p:cNvPr id="8" name="Picture 7" descr="A bird flying in the air&#10;&#10;Description generated with very high confidence">
            <a:extLst>
              <a:ext uri="{FF2B5EF4-FFF2-40B4-BE49-F238E27FC236}">
                <a16:creationId xmlns:a16="http://schemas.microsoft.com/office/drawing/2014/main" id="{39957AA7-2DA1-4BB8-908B-6E7A73CF808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29" y="2736512"/>
            <a:ext cx="915473" cy="686605"/>
          </a:xfrm>
          <a:prstGeom prst="rect">
            <a:avLst/>
          </a:prstGeom>
        </p:spPr>
      </p:pic>
      <p:sp>
        <p:nvSpPr>
          <p:cNvPr id="9" name="Arrow: Chevron 8">
            <a:extLst>
              <a:ext uri="{FF2B5EF4-FFF2-40B4-BE49-F238E27FC236}">
                <a16:creationId xmlns:a16="http://schemas.microsoft.com/office/drawing/2014/main" id="{7255CDDD-9AF0-408F-B9A4-5BA5044ACCD6}"/>
              </a:ext>
            </a:extLst>
          </p:cNvPr>
          <p:cNvSpPr/>
          <p:nvPr/>
        </p:nvSpPr>
        <p:spPr>
          <a:xfrm>
            <a:off x="6154723" y="2736512"/>
            <a:ext cx="391992" cy="1640930"/>
          </a:xfrm>
          <a:prstGeom prst="chevron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2560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7B081-6E32-4820-BEE5-E14D48CB9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933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Object orientation effect</a:t>
            </a:r>
            <a:br>
              <a:rPr lang="en-US" sz="3200" dirty="0"/>
            </a:br>
            <a:r>
              <a:rPr lang="en-US" sz="3200" dirty="0"/>
              <a:t>   </a:t>
            </a:r>
            <a:r>
              <a:rPr lang="en-US" sz="2400" dirty="0"/>
              <a:t>Group replication (Psychological Science Accelerator)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1F744-D013-47B5-AA73-DB5EA30BE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9432"/>
            <a:ext cx="10515600" cy="49107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u="sng" dirty="0" err="1">
                <a:solidFill>
                  <a:schemeClr val="bg1">
                    <a:lumMod val="75000"/>
                  </a:schemeClr>
                </a:solidFill>
              </a:rPr>
              <a:t>Zwaan</a:t>
            </a:r>
            <a:r>
              <a:rPr lang="en-US" sz="1800" b="1" u="sng" dirty="0">
                <a:solidFill>
                  <a:schemeClr val="bg1">
                    <a:lumMod val="75000"/>
                  </a:schemeClr>
                </a:solidFill>
              </a:rPr>
              <a:t>, Stanfield, and </a:t>
            </a:r>
            <a:r>
              <a:rPr lang="en-US" sz="1800" b="1" u="sng" dirty="0" err="1">
                <a:solidFill>
                  <a:schemeClr val="bg1">
                    <a:lumMod val="75000"/>
                  </a:schemeClr>
                </a:solidFill>
              </a:rPr>
              <a:t>Yaxley</a:t>
            </a:r>
            <a:r>
              <a:rPr lang="en-US" sz="1800" b="1" u="sng" dirty="0">
                <a:solidFill>
                  <a:schemeClr val="bg1">
                    <a:lumMod val="75000"/>
                  </a:schemeClr>
                </a:solidFill>
              </a:rPr>
              <a:t> (2002)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replicated across 14 languages (</a:t>
            </a:r>
            <a:r>
              <a:rPr lang="en-US" sz="1800" b="1" i="1" dirty="0" err="1">
                <a:solidFill>
                  <a:schemeClr val="bg1">
                    <a:lumMod val="75000"/>
                  </a:schemeClr>
                </a:solidFill>
              </a:rPr>
              <a:t>N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Eng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= 1,900)</a:t>
            </a:r>
          </a:p>
          <a:p>
            <a:pPr marL="0" indent="0">
              <a:buNone/>
            </a:pPr>
            <a:endParaRPr lang="en-US" sz="100" b="1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   Sentence-picture verification:  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‘Was this object in the sentence?’</a:t>
            </a:r>
          </a:p>
          <a:p>
            <a:endParaRPr lang="en-US" sz="5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									      										      [congruent]				</a:t>
            </a:r>
            <a:r>
              <a:rPr lang="en-US" sz="1800" b="1" i="1" dirty="0">
                <a:solidFill>
                  <a:schemeClr val="bg1">
                    <a:lumMod val="75000"/>
                  </a:schemeClr>
                </a:solidFill>
              </a:rPr>
              <a:t> He saw the eagle in the sky</a:t>
            </a:r>
            <a:endParaRPr lang="en-US" sz="18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								      [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</a:rPr>
              <a:t>INcongruent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]</a:t>
            </a:r>
          </a:p>
          <a:p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ORIGINAL 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RESULTS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 Faster responses for congruent trials.</a:t>
            </a:r>
            <a:endParaRPr lang="en-US" sz="800" dirty="0"/>
          </a:p>
          <a:p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Interpretation:  Mental simulation of orientation while reading</a:t>
            </a:r>
          </a:p>
          <a:p>
            <a:endParaRPr lang="en-US" sz="500" dirty="0"/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ADDITION: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 </a:t>
            </a:r>
            <a:r>
              <a:rPr lang="en-US" b="1" dirty="0"/>
              <a:t>Individual differences in spatial cognition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		  particularly mental rotation</a:t>
            </a:r>
            <a:endParaRPr lang="en-US" sz="2800" dirty="0"/>
          </a:p>
        </p:txBody>
      </p:sp>
      <p:pic>
        <p:nvPicPr>
          <p:cNvPr id="5" name="Picture 4" descr="A bird perched on a tree branch&#10;&#10;Description generated with very high confidence">
            <a:extLst>
              <a:ext uri="{FF2B5EF4-FFF2-40B4-BE49-F238E27FC236}">
                <a16:creationId xmlns:a16="http://schemas.microsoft.com/office/drawing/2014/main" id="{D0204B26-2618-43C1-B147-510D8C0FA895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31" y="3765869"/>
            <a:ext cx="915472" cy="686604"/>
          </a:xfrm>
          <a:prstGeom prst="rect">
            <a:avLst/>
          </a:prstGeom>
        </p:spPr>
      </p:pic>
      <p:pic>
        <p:nvPicPr>
          <p:cNvPr id="8" name="Picture 7" descr="A bird flying in the air&#10;&#10;Description generated with very high confidence">
            <a:extLst>
              <a:ext uri="{FF2B5EF4-FFF2-40B4-BE49-F238E27FC236}">
                <a16:creationId xmlns:a16="http://schemas.microsoft.com/office/drawing/2014/main" id="{39957AA7-2DA1-4BB8-908B-6E7A73CF808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29" y="2736512"/>
            <a:ext cx="915473" cy="686605"/>
          </a:xfrm>
          <a:prstGeom prst="rect">
            <a:avLst/>
          </a:prstGeom>
        </p:spPr>
      </p:pic>
      <p:sp>
        <p:nvSpPr>
          <p:cNvPr id="9" name="Arrow: Chevron 8">
            <a:extLst>
              <a:ext uri="{FF2B5EF4-FFF2-40B4-BE49-F238E27FC236}">
                <a16:creationId xmlns:a16="http://schemas.microsoft.com/office/drawing/2014/main" id="{7255CDDD-9AF0-408F-B9A4-5BA5044ACCD6}"/>
              </a:ext>
            </a:extLst>
          </p:cNvPr>
          <p:cNvSpPr/>
          <p:nvPr/>
        </p:nvSpPr>
        <p:spPr>
          <a:xfrm>
            <a:off x="6154723" y="2736512"/>
            <a:ext cx="391992" cy="1640930"/>
          </a:xfrm>
          <a:prstGeom prst="chevron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3710AE-5876-354A-AAEE-B8D2F610E3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93" y="4941408"/>
            <a:ext cx="1945829" cy="160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6532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7B081-6E32-4820-BEE5-E14D48CB9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8933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Object orientation effect</a:t>
            </a:r>
            <a:br>
              <a:rPr lang="en-US" sz="3200" dirty="0"/>
            </a:br>
            <a:r>
              <a:rPr lang="en-US" sz="3200" dirty="0"/>
              <a:t>   </a:t>
            </a:r>
            <a:r>
              <a:rPr lang="en-US" sz="2400" dirty="0"/>
              <a:t>Group replication (Psychological Science Accelerator)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1F744-D013-47B5-AA73-DB5EA30BE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9432"/>
            <a:ext cx="10515600" cy="49107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u="sng" dirty="0" err="1">
                <a:solidFill>
                  <a:schemeClr val="bg1">
                    <a:lumMod val="75000"/>
                  </a:schemeClr>
                </a:solidFill>
              </a:rPr>
              <a:t>Zwaan</a:t>
            </a:r>
            <a:r>
              <a:rPr lang="en-US" sz="1800" b="1" u="sng" dirty="0">
                <a:solidFill>
                  <a:schemeClr val="bg1">
                    <a:lumMod val="75000"/>
                  </a:schemeClr>
                </a:solidFill>
              </a:rPr>
              <a:t>, Stanfield, and </a:t>
            </a:r>
            <a:r>
              <a:rPr lang="en-US" sz="1800" b="1" u="sng" dirty="0" err="1">
                <a:solidFill>
                  <a:schemeClr val="bg1">
                    <a:lumMod val="75000"/>
                  </a:schemeClr>
                </a:solidFill>
              </a:rPr>
              <a:t>Yaxley</a:t>
            </a:r>
            <a:r>
              <a:rPr lang="en-US" sz="1800" b="1" u="sng" dirty="0">
                <a:solidFill>
                  <a:schemeClr val="bg1">
                    <a:lumMod val="75000"/>
                  </a:schemeClr>
                </a:solidFill>
              </a:rPr>
              <a:t> (2002)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 replicated across 14 languages (</a:t>
            </a:r>
            <a:r>
              <a:rPr lang="en-US" sz="1800" b="1" i="1" dirty="0" err="1">
                <a:solidFill>
                  <a:schemeClr val="bg1">
                    <a:lumMod val="75000"/>
                  </a:schemeClr>
                </a:solidFill>
              </a:rPr>
              <a:t>N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Eng</a:t>
            </a:r>
            <a:r>
              <a:rPr lang="en-US" sz="1200" b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= 1,900)</a:t>
            </a:r>
          </a:p>
          <a:p>
            <a:pPr marL="0" indent="0">
              <a:buNone/>
            </a:pPr>
            <a:endParaRPr lang="en-US" sz="100" b="1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   Sentence-picture verification:  </a:t>
            </a:r>
            <a:r>
              <a:rPr lang="en-US" sz="2000" b="1" dirty="0">
                <a:solidFill>
                  <a:schemeClr val="bg1">
                    <a:lumMod val="75000"/>
                  </a:schemeClr>
                </a:solidFill>
              </a:rPr>
              <a:t>‘Was this object in the sentence?’</a:t>
            </a:r>
          </a:p>
          <a:p>
            <a:endParaRPr lang="en-US" sz="5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									      										      [congruent]				</a:t>
            </a:r>
            <a:r>
              <a:rPr lang="en-US" sz="1800" b="1" i="1" dirty="0">
                <a:solidFill>
                  <a:schemeClr val="bg1">
                    <a:lumMod val="75000"/>
                  </a:schemeClr>
                </a:solidFill>
              </a:rPr>
              <a:t> He saw the eagle in the sky</a:t>
            </a:r>
            <a:endParaRPr lang="en-US" sz="180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								      [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</a:rPr>
              <a:t>INcongruent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]</a:t>
            </a:r>
          </a:p>
          <a:p>
            <a:endParaRPr lang="en-US" sz="36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ORIGINAL </a:t>
            </a:r>
            <a:r>
              <a:rPr lang="en-US" sz="1800" b="1" dirty="0">
                <a:solidFill>
                  <a:schemeClr val="bg1">
                    <a:lumMod val="75000"/>
                  </a:schemeClr>
                </a:solidFill>
              </a:rPr>
              <a:t>RESULTS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:  Faster responses for congruent trials.</a:t>
            </a:r>
            <a:endParaRPr lang="en-US" sz="800" dirty="0"/>
          </a:p>
          <a:p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Interpretation:  Mental simulation of orientation while reading</a:t>
            </a:r>
          </a:p>
          <a:p>
            <a:endParaRPr lang="en-US" sz="500" dirty="0"/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ADDITION: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 </a:t>
            </a:r>
            <a:r>
              <a:rPr lang="en-US" sz="2600" b="1" dirty="0"/>
              <a:t>Individual differences in mental rotation,</a:t>
            </a:r>
          </a:p>
          <a:p>
            <a:pPr marL="1828800" lvl="4" indent="0">
              <a:buNone/>
            </a:pPr>
            <a:r>
              <a:rPr lang="en-US" b="1" dirty="0">
                <a:solidFill>
                  <a:schemeClr val="accent1"/>
                </a:solidFill>
              </a:rPr>
              <a:t>   </a:t>
            </a:r>
            <a:r>
              <a:rPr lang="en-US" sz="2700" b="1" dirty="0">
                <a:solidFill>
                  <a:schemeClr val="accent1"/>
                </a:solidFill>
              </a:rPr>
              <a:t>18 languages</a:t>
            </a:r>
            <a:endParaRPr lang="en-US" sz="2700" dirty="0">
              <a:solidFill>
                <a:schemeClr val="accent1"/>
              </a:solidFill>
            </a:endParaRPr>
          </a:p>
        </p:txBody>
      </p:sp>
      <p:pic>
        <p:nvPicPr>
          <p:cNvPr id="5" name="Picture 4" descr="A bird perched on a tree branch&#10;&#10;Description generated with very high confidence">
            <a:extLst>
              <a:ext uri="{FF2B5EF4-FFF2-40B4-BE49-F238E27FC236}">
                <a16:creationId xmlns:a16="http://schemas.microsoft.com/office/drawing/2014/main" id="{D0204B26-2618-43C1-B147-510D8C0FA895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31" y="3765869"/>
            <a:ext cx="915472" cy="686604"/>
          </a:xfrm>
          <a:prstGeom prst="rect">
            <a:avLst/>
          </a:prstGeom>
        </p:spPr>
      </p:pic>
      <p:pic>
        <p:nvPicPr>
          <p:cNvPr id="8" name="Picture 7" descr="A bird flying in the air&#10;&#10;Description generated with very high confidence">
            <a:extLst>
              <a:ext uri="{FF2B5EF4-FFF2-40B4-BE49-F238E27FC236}">
                <a16:creationId xmlns:a16="http://schemas.microsoft.com/office/drawing/2014/main" id="{39957AA7-2DA1-4BB8-908B-6E7A73CF808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029" y="2736512"/>
            <a:ext cx="915473" cy="686605"/>
          </a:xfrm>
          <a:prstGeom prst="rect">
            <a:avLst/>
          </a:prstGeom>
        </p:spPr>
      </p:pic>
      <p:sp>
        <p:nvSpPr>
          <p:cNvPr id="9" name="Arrow: Chevron 8">
            <a:extLst>
              <a:ext uri="{FF2B5EF4-FFF2-40B4-BE49-F238E27FC236}">
                <a16:creationId xmlns:a16="http://schemas.microsoft.com/office/drawing/2014/main" id="{7255CDDD-9AF0-408F-B9A4-5BA5044ACCD6}"/>
              </a:ext>
            </a:extLst>
          </p:cNvPr>
          <p:cNvSpPr/>
          <p:nvPr/>
        </p:nvSpPr>
        <p:spPr>
          <a:xfrm>
            <a:off x="6154723" y="2736512"/>
            <a:ext cx="391992" cy="1640930"/>
          </a:xfrm>
          <a:prstGeom prst="chevron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3710AE-5876-354A-AAEE-B8D2F610E3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293" y="4941408"/>
            <a:ext cx="1945829" cy="16053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5586BE-7523-2142-9E3C-61F44FE76866}"/>
              </a:ext>
            </a:extLst>
          </p:cNvPr>
          <p:cNvSpPr txBox="1"/>
          <p:nvPr/>
        </p:nvSpPr>
        <p:spPr>
          <a:xfrm>
            <a:off x="9144001" y="6507805"/>
            <a:ext cx="29377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b="1" dirty="0">
                <a:solidFill>
                  <a:schemeClr val="accent6">
                    <a:lumMod val="50000"/>
                  </a:schemeClr>
                </a:solidFill>
              </a:rPr>
              <a:t>From </a:t>
            </a:r>
            <a:r>
              <a:rPr lang="en-GB" sz="1100" b="1" dirty="0" err="1">
                <a:solidFill>
                  <a:schemeClr val="accent6">
                    <a:lumMod val="50000"/>
                  </a:schemeClr>
                </a:solidFill>
              </a:rPr>
              <a:t>mercercognitivepsychology.pbworks.com</a:t>
            </a:r>
            <a:endParaRPr lang="en-GB" sz="11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2191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9811"/>
            <a:ext cx="10728322" cy="840890"/>
          </a:xfrm>
        </p:spPr>
        <p:txBody>
          <a:bodyPr/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Results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of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Study</a:t>
            </a:r>
            <a:r>
              <a:rPr lang="es-ES" dirty="0">
                <a:solidFill>
                  <a:schemeClr val="bg1"/>
                </a:solidFill>
              </a:rPr>
              <a:t> 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4619" y="1622321"/>
            <a:ext cx="10253706" cy="4257266"/>
          </a:xfrm>
        </p:spPr>
        <p:txBody>
          <a:bodyPr>
            <a:norm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No </a:t>
            </a:r>
            <a:r>
              <a:rPr lang="es-ES" sz="2800" dirty="0" err="1">
                <a:solidFill>
                  <a:schemeClr val="bg1"/>
                </a:solidFill>
              </a:rPr>
              <a:t>effect</a:t>
            </a:r>
            <a:r>
              <a:rPr lang="es-ES" sz="2800" dirty="0">
                <a:solidFill>
                  <a:schemeClr val="bg1"/>
                </a:solidFill>
              </a:rPr>
              <a:t> </a:t>
            </a:r>
            <a:r>
              <a:rPr lang="es-ES" sz="2800" dirty="0" err="1">
                <a:solidFill>
                  <a:schemeClr val="bg1"/>
                </a:solidFill>
              </a:rPr>
              <a:t>of</a:t>
            </a:r>
            <a:r>
              <a:rPr lang="es-ES" sz="2800" dirty="0">
                <a:solidFill>
                  <a:schemeClr val="bg1"/>
                </a:solidFill>
              </a:rPr>
              <a:t> </a:t>
            </a:r>
            <a:r>
              <a:rPr lang="es-ES" sz="2800" dirty="0" err="1">
                <a:solidFill>
                  <a:schemeClr val="bg1"/>
                </a:solidFill>
              </a:rPr>
              <a:t>object</a:t>
            </a:r>
            <a:r>
              <a:rPr lang="es-ES" sz="2800" dirty="0">
                <a:solidFill>
                  <a:schemeClr val="bg1"/>
                </a:solidFill>
              </a:rPr>
              <a:t> </a:t>
            </a:r>
            <a:r>
              <a:rPr lang="es-ES" sz="2800" dirty="0" err="1">
                <a:solidFill>
                  <a:schemeClr val="bg1"/>
                </a:solidFill>
              </a:rPr>
              <a:t>orientation</a:t>
            </a:r>
            <a:r>
              <a:rPr lang="en-US" sz="2800" dirty="0">
                <a:solidFill>
                  <a:schemeClr val="bg1"/>
                </a:solidFill>
              </a:rPr>
              <a:t> across 18 languages</a:t>
            </a:r>
            <a:r>
              <a:rPr lang="es-ES" sz="2800" dirty="0">
                <a:solidFill>
                  <a:schemeClr val="bg1"/>
                </a:solidFill>
              </a:rPr>
              <a:t>, </a:t>
            </a:r>
          </a:p>
          <a:p>
            <a:pPr marL="457200" lvl="1" indent="0">
              <a:buNone/>
            </a:pPr>
            <a:r>
              <a:rPr lang="es-ES" sz="2800" dirty="0" err="1">
                <a:solidFill>
                  <a:schemeClr val="bg1"/>
                </a:solidFill>
              </a:rPr>
              <a:t>even</a:t>
            </a:r>
            <a:r>
              <a:rPr lang="es-ES" sz="2800" dirty="0">
                <a:solidFill>
                  <a:schemeClr val="bg1"/>
                </a:solidFill>
              </a:rPr>
              <a:t> </a:t>
            </a:r>
            <a:r>
              <a:rPr lang="es-ES" sz="2800" dirty="0" err="1">
                <a:solidFill>
                  <a:schemeClr val="bg1"/>
                </a:solidFill>
              </a:rPr>
              <a:t>despite</a:t>
            </a:r>
            <a:r>
              <a:rPr lang="es-ES" sz="2800" dirty="0">
                <a:solidFill>
                  <a:schemeClr val="bg1"/>
                </a:solidFill>
              </a:rPr>
              <a:t> </a:t>
            </a:r>
            <a:r>
              <a:rPr lang="es-ES" sz="2800" i="1" dirty="0">
                <a:solidFill>
                  <a:schemeClr val="bg1"/>
                </a:solidFill>
              </a:rPr>
              <a:t>N</a:t>
            </a:r>
            <a:r>
              <a:rPr lang="es-ES" sz="2800" dirty="0">
                <a:solidFill>
                  <a:schemeClr val="bg1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&gt; 1,000 in English.</a:t>
            </a:r>
          </a:p>
          <a:p>
            <a:pPr marL="457200" lvl="1" indent="0">
              <a:buNone/>
            </a:pPr>
            <a:endParaRPr lang="en-US" sz="500" dirty="0">
              <a:solidFill>
                <a:schemeClr val="bg1"/>
              </a:solidFill>
            </a:endParaRPr>
          </a:p>
          <a:p>
            <a:pPr marL="228600" lvl="1"/>
            <a:r>
              <a:rPr lang="en-US" sz="2800" dirty="0">
                <a:solidFill>
                  <a:schemeClr val="bg1"/>
                </a:solidFill>
              </a:rPr>
              <a:t>No interaction with mental rotation.</a:t>
            </a:r>
          </a:p>
          <a:p>
            <a:pPr marL="228600" lvl="1"/>
            <a:endParaRPr lang="en-US" sz="300" dirty="0">
              <a:solidFill>
                <a:schemeClr val="bg1"/>
              </a:solidFill>
            </a:endParaRPr>
          </a:p>
          <a:p>
            <a:pPr marL="228600" lvl="1"/>
            <a:r>
              <a:rPr lang="en-US" sz="2800" dirty="0">
                <a:solidFill>
                  <a:schemeClr val="bg1"/>
                </a:solidFill>
              </a:rPr>
              <a:t>Challenges ahead: </a:t>
            </a:r>
          </a:p>
          <a:p>
            <a:pPr marL="685800" lvl="2"/>
            <a:r>
              <a:rPr lang="en-US" sz="2800" dirty="0">
                <a:solidFill>
                  <a:schemeClr val="bg1"/>
                </a:solidFill>
              </a:rPr>
              <a:t>theoretical basis for crosslinguistic research on this topic;</a:t>
            </a:r>
          </a:p>
          <a:p>
            <a:pPr marL="685800" lvl="2"/>
            <a:r>
              <a:rPr lang="en-US" sz="2800" dirty="0">
                <a:solidFill>
                  <a:schemeClr val="bg1"/>
                </a:solidFill>
              </a:rPr>
              <a:t>sufficient and equal sample sizes in all languages </a:t>
            </a:r>
          </a:p>
          <a:p>
            <a:pPr marL="914400" lvl="3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(calling for statistical power analyses).</a:t>
            </a:r>
          </a:p>
          <a:p>
            <a:pPr marL="228600" lvl="1"/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55237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750344"/>
            <a:ext cx="10728322" cy="1477328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Study 2: </a:t>
            </a:r>
            <a:r>
              <a:rPr lang="en-US" dirty="0">
                <a:solidFill>
                  <a:schemeClr val="bg1"/>
                </a:solidFill>
              </a:rPr>
              <a:t>Novel analysis of existing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2482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2439"/>
            <a:ext cx="10728322" cy="840888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Study 2: </a:t>
            </a:r>
            <a:r>
              <a:rPr lang="en-US" dirty="0">
                <a:solidFill>
                  <a:schemeClr val="bg1"/>
                </a:solidFill>
              </a:rPr>
              <a:t>Novel analysis of existing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909916"/>
            <a:ext cx="10728325" cy="4225646"/>
          </a:xfrm>
        </p:spPr>
        <p:txBody>
          <a:bodyPr>
            <a:normAutofit lnSpcReduction="10000"/>
          </a:bodyPr>
          <a:lstStyle/>
          <a:p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Continuing topics from Study 1:</a:t>
            </a:r>
          </a:p>
          <a:p>
            <a:pPr lvl="1"/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Sensorimotor simulation</a:t>
            </a:r>
          </a:p>
          <a:p>
            <a:pPr lvl="1"/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Individual differences</a:t>
            </a:r>
          </a:p>
          <a:p>
            <a:pPr lvl="1"/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Statistical power</a:t>
            </a:r>
          </a:p>
          <a:p>
            <a:pPr lvl="1"/>
            <a:endParaRPr lang="en-US" sz="900" b="1" dirty="0">
              <a:solidFill>
                <a:schemeClr val="bg1"/>
              </a:solidFill>
            </a:endParaRPr>
          </a:p>
          <a:p>
            <a:r>
              <a:rPr lang="en-US" sz="2200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New in Study 2:</a:t>
            </a:r>
          </a:p>
          <a:p>
            <a:pPr lvl="1"/>
            <a:r>
              <a:rPr lang="en-US" sz="2200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Language-based information in words</a:t>
            </a:r>
          </a:p>
          <a:p>
            <a:pPr lvl="1"/>
            <a:r>
              <a:rPr lang="en-US" sz="2200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Individual differences in vocabulary size</a:t>
            </a:r>
          </a:p>
          <a:p>
            <a:pPr lvl="1"/>
            <a:r>
              <a:rPr lang="en-US" sz="2200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Regression-based analysis with conservative, fixed and random effects</a:t>
            </a:r>
          </a:p>
          <a:p>
            <a:pPr lvl="1"/>
            <a:r>
              <a:rPr lang="en-US" sz="2200" b="1" dirty="0">
                <a:solidFill>
                  <a:schemeClr val="bg2">
                    <a:lumMod val="75000"/>
                    <a:lumOff val="25000"/>
                  </a:schemeClr>
                </a:solidFill>
              </a:rPr>
              <a:t>Systematic power analysis across three studies</a:t>
            </a:r>
          </a:p>
          <a:p>
            <a:pPr lvl="1"/>
            <a:endParaRPr lang="en-US" sz="2200" b="1" dirty="0">
              <a:solidFill>
                <a:schemeClr val="bg1"/>
              </a:solidFill>
            </a:endParaRPr>
          </a:p>
          <a:p>
            <a:endParaRPr lang="en-US" sz="2200" b="1" dirty="0">
              <a:solidFill>
                <a:schemeClr val="bg1"/>
              </a:solidFill>
            </a:endParaRPr>
          </a:p>
          <a:p>
            <a:pPr lvl="1"/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965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3D030-EFBF-C24E-B9D6-00A185B5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B43B0-B769-1145-BCC7-D80862DA1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969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Levels of processing: 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886E4-BBE1-2640-9640-9AEB78199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9396" y="2319694"/>
            <a:ext cx="5737158" cy="1890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BCA940-E07B-C442-B605-F7E37B380677}"/>
              </a:ext>
            </a:extLst>
          </p:cNvPr>
          <p:cNvSpPr txBox="1"/>
          <p:nvPr/>
        </p:nvSpPr>
        <p:spPr>
          <a:xfrm>
            <a:off x="8821907" y="1944448"/>
            <a:ext cx="2843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Bernabeu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 (2017)</a:t>
            </a:r>
          </a:p>
        </p:txBody>
      </p:sp>
    </p:spTree>
    <p:extLst>
      <p:ext uri="{BB962C8B-B14F-4D97-AF65-F5344CB8AC3E}">
        <p14:creationId xmlns:p14="http://schemas.microsoft.com/office/powerpoint/2010/main" val="31223088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2439"/>
            <a:ext cx="10728322" cy="840888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Study 2: </a:t>
            </a:r>
            <a:r>
              <a:rPr lang="en-US" dirty="0">
                <a:solidFill>
                  <a:schemeClr val="bg1"/>
                </a:solidFill>
              </a:rPr>
              <a:t>Novel analysis of existing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909916"/>
            <a:ext cx="10728325" cy="4225646"/>
          </a:xfrm>
        </p:spPr>
        <p:txBody>
          <a:bodyPr>
            <a:normAutofit/>
          </a:bodyPr>
          <a:lstStyle/>
          <a:p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Four main motivations</a:t>
            </a:r>
          </a:p>
          <a:p>
            <a:pPr lvl="1"/>
            <a:endParaRPr lang="en-US" sz="800" b="1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sz="2200" b="1" dirty="0">
                <a:solidFill>
                  <a:schemeClr val="bg1"/>
                </a:solidFill>
              </a:rPr>
              <a:t>Occam’s razor: Why so many systems?</a:t>
            </a:r>
          </a:p>
          <a:p>
            <a:pPr lvl="1"/>
            <a:endParaRPr lang="en-US" sz="1050" b="1" dirty="0">
              <a:solidFill>
                <a:schemeClr val="bg1"/>
              </a:solidFill>
            </a:endParaRPr>
          </a:p>
          <a:p>
            <a:pPr lvl="1"/>
            <a:r>
              <a:rPr lang="en-US" sz="2200" b="1" dirty="0">
                <a:solidFill>
                  <a:schemeClr val="bg1"/>
                </a:solidFill>
              </a:rPr>
              <a:t>Scrutiny of theory at multiple levels of the experimental structure</a:t>
            </a:r>
          </a:p>
          <a:p>
            <a:pPr lvl="1"/>
            <a:endParaRPr lang="en-US" sz="1100" b="1" dirty="0">
              <a:solidFill>
                <a:schemeClr val="bg1"/>
              </a:solidFill>
            </a:endParaRPr>
          </a:p>
          <a:p>
            <a:pPr lvl="1"/>
            <a:r>
              <a:rPr lang="en-US" sz="2200" b="1" dirty="0">
                <a:solidFill>
                  <a:schemeClr val="bg1"/>
                </a:solidFill>
              </a:rPr>
              <a:t>Inconclusive findings (see next)</a:t>
            </a:r>
          </a:p>
          <a:p>
            <a:pPr lvl="1"/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20261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2439"/>
            <a:ext cx="10728322" cy="840888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Inconclusive findings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909916"/>
            <a:ext cx="10728325" cy="4225646"/>
          </a:xfrm>
        </p:spPr>
        <p:txBody>
          <a:bodyPr>
            <a:normAutofit fontScale="92500" lnSpcReduction="10000"/>
          </a:bodyPr>
          <a:lstStyle/>
          <a:p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Some findings have suggested that higher-vocabulary participants are more sensitive to language-based information—as reflected in greater semantic priming (Yap et al., 2017)—, in contrast to other findings (Yap et al., 2009). </a:t>
            </a:r>
          </a:p>
          <a:p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Some studies have suggested that the language system is activated before the embodiment system (Lam et al., 2015; </a:t>
            </a:r>
            <a:r>
              <a:rPr lang="en-US" sz="2200" b="1" dirty="0" err="1">
                <a:solidFill>
                  <a:schemeClr val="accent5">
                    <a:lumMod val="50000"/>
                  </a:schemeClr>
                </a:solidFill>
              </a:rPr>
              <a:t>Louwerse</a:t>
            </a:r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 &amp; Connell, 2011), whereas a recent study suggested that this pattern does not hold in the lexical decision task (</a:t>
            </a:r>
            <a:r>
              <a:rPr lang="en-US" sz="2200" b="1" dirty="0" err="1">
                <a:solidFill>
                  <a:schemeClr val="accent5">
                    <a:lumMod val="50000"/>
                  </a:schemeClr>
                </a:solidFill>
              </a:rPr>
              <a:t>Petilli</a:t>
            </a:r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 et al., 2021). </a:t>
            </a:r>
          </a:p>
          <a:p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Some evidence has suggested that female participants draw on the language system more prominently than males (Burman et al., 2008; Hutchinson &amp; </a:t>
            </a:r>
            <a:r>
              <a:rPr lang="en-US" sz="2200" b="1" dirty="0" err="1">
                <a:solidFill>
                  <a:schemeClr val="accent5">
                    <a:lumMod val="50000"/>
                  </a:schemeClr>
                </a:solidFill>
              </a:rPr>
              <a:t>Louwerse</a:t>
            </a:r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, 2013; Jung et al., 2019; Ullman et al., 2008), whereas other research has suggested that this difference is negligible in the general population (</a:t>
            </a:r>
            <a:r>
              <a:rPr lang="en-US" sz="2200" b="1" dirty="0" err="1">
                <a:solidFill>
                  <a:schemeClr val="accent5">
                    <a:lumMod val="50000"/>
                  </a:schemeClr>
                </a:solidFill>
              </a:rPr>
              <a:t>Wallentin</a:t>
            </a:r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, 2020).</a:t>
            </a: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7250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2439"/>
            <a:ext cx="10728322" cy="840888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Study 2: </a:t>
            </a:r>
            <a:r>
              <a:rPr lang="en-US" dirty="0">
                <a:solidFill>
                  <a:schemeClr val="bg1"/>
                </a:solidFill>
              </a:rPr>
              <a:t>Novel analysis of existing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909916"/>
            <a:ext cx="10728325" cy="4225646"/>
          </a:xfrm>
        </p:spPr>
        <p:txBody>
          <a:bodyPr>
            <a:normAutofit/>
          </a:bodyPr>
          <a:lstStyle/>
          <a:p>
            <a:r>
              <a:rPr lang="en-US" sz="2200" b="1" dirty="0">
                <a:solidFill>
                  <a:schemeClr val="accent5">
                    <a:lumMod val="50000"/>
                  </a:schemeClr>
                </a:solidFill>
              </a:rPr>
              <a:t>Four main motivations</a:t>
            </a:r>
          </a:p>
          <a:p>
            <a:pPr lvl="1"/>
            <a:endParaRPr lang="en-US" sz="800" b="1" dirty="0">
              <a:solidFill>
                <a:schemeClr val="accent5">
                  <a:lumMod val="50000"/>
                </a:schemeClr>
              </a:solidFill>
            </a:endParaRPr>
          </a:p>
          <a:p>
            <a:pPr lvl="1"/>
            <a:r>
              <a:rPr lang="en-US" sz="2200" b="1" dirty="0">
                <a:solidFill>
                  <a:schemeClr val="tx1">
                    <a:lumMod val="65000"/>
                  </a:schemeClr>
                </a:solidFill>
              </a:rPr>
              <a:t>Occam’s razor: Why so many systems?</a:t>
            </a:r>
          </a:p>
          <a:p>
            <a:pPr lvl="1"/>
            <a:endParaRPr lang="en-US" sz="1050" b="1" dirty="0">
              <a:solidFill>
                <a:schemeClr val="tx1">
                  <a:lumMod val="65000"/>
                </a:schemeClr>
              </a:solidFill>
            </a:endParaRPr>
          </a:p>
          <a:p>
            <a:pPr lvl="1"/>
            <a:r>
              <a:rPr lang="en-US" sz="2200" b="1" dirty="0">
                <a:solidFill>
                  <a:schemeClr val="tx1">
                    <a:lumMod val="65000"/>
                  </a:schemeClr>
                </a:solidFill>
              </a:rPr>
              <a:t>Scrutiny of theory at multiple levels of the experimental structure</a:t>
            </a:r>
          </a:p>
          <a:p>
            <a:pPr lvl="1"/>
            <a:endParaRPr lang="en-US" sz="1100" b="1" dirty="0">
              <a:solidFill>
                <a:schemeClr val="tx1">
                  <a:lumMod val="65000"/>
                </a:schemeClr>
              </a:solidFill>
            </a:endParaRPr>
          </a:p>
          <a:p>
            <a:pPr lvl="1"/>
            <a:r>
              <a:rPr lang="en-US" sz="2200" b="1" dirty="0">
                <a:solidFill>
                  <a:schemeClr val="tx1">
                    <a:lumMod val="65000"/>
                  </a:schemeClr>
                </a:solidFill>
              </a:rPr>
              <a:t>Inconclusive findings</a:t>
            </a:r>
          </a:p>
          <a:p>
            <a:pPr lvl="1"/>
            <a:endParaRPr lang="en-US" sz="1050" b="1" dirty="0">
              <a:solidFill>
                <a:schemeClr val="bg1"/>
              </a:solidFill>
            </a:endParaRPr>
          </a:p>
          <a:p>
            <a:pPr lvl="1"/>
            <a:r>
              <a:rPr lang="en-US" sz="2200" b="1" dirty="0">
                <a:solidFill>
                  <a:schemeClr val="bg1"/>
                </a:solidFill>
              </a:rPr>
              <a:t>Scarce statistical power in most studies</a:t>
            </a:r>
          </a:p>
          <a:p>
            <a:endParaRPr lang="en-US" sz="2200" b="1" dirty="0">
              <a:solidFill>
                <a:schemeClr val="bg1"/>
              </a:solidFill>
            </a:endParaRPr>
          </a:p>
          <a:p>
            <a:pPr lvl="1"/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18271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2439"/>
            <a:ext cx="10728322" cy="840888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Study 2: </a:t>
            </a:r>
            <a:r>
              <a:rPr lang="en-US" dirty="0">
                <a:solidFill>
                  <a:schemeClr val="bg1"/>
                </a:solidFill>
              </a:rPr>
              <a:t>Novel analysis of existing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909916"/>
            <a:ext cx="10728325" cy="4225646"/>
          </a:xfrm>
        </p:spPr>
        <p:txBody>
          <a:bodyPr>
            <a:norm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Semantic priming: Study 2.1</a:t>
            </a:r>
            <a:endParaRPr lang="en-US" sz="22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lvl="1"/>
            <a:endParaRPr lang="en-US" sz="2200" b="1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lvl="1"/>
            <a:endParaRPr lang="en-US" sz="600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en-US" sz="2200" b="1" dirty="0">
                <a:solidFill>
                  <a:schemeClr val="bg1"/>
                </a:solidFill>
                <a:sym typeface="Wingdings" panose="05000000000000000000" pitchFamily="2" charset="2"/>
              </a:rPr>
              <a:t>Semantic decision: Study 2.2</a:t>
            </a:r>
          </a:p>
          <a:p>
            <a:pPr lvl="1"/>
            <a:endParaRPr lang="en-US" sz="3200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en-US" sz="2200" b="1" dirty="0">
                <a:solidFill>
                  <a:schemeClr val="bg1"/>
                </a:solidFill>
                <a:sym typeface="Wingdings" panose="05000000000000000000" pitchFamily="2" charset="2"/>
              </a:rPr>
              <a:t>Lexical decision: Study 2.3</a:t>
            </a:r>
            <a:endParaRPr lang="en-US" sz="2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66230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2439"/>
            <a:ext cx="10728322" cy="840888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Study 2: </a:t>
            </a:r>
            <a:r>
              <a:rPr lang="en-US" dirty="0">
                <a:solidFill>
                  <a:schemeClr val="bg1"/>
                </a:solidFill>
              </a:rPr>
              <a:t>Novel analysis of existing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909916"/>
            <a:ext cx="10728325" cy="4225646"/>
          </a:xfrm>
        </p:spPr>
        <p:txBody>
          <a:bodyPr>
            <a:norm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Semantic priming: </a:t>
            </a:r>
            <a:r>
              <a:rPr lang="en-US" sz="2200" dirty="0">
                <a:solidFill>
                  <a:schemeClr val="bg1"/>
                </a:solidFill>
              </a:rPr>
              <a:t>prime </a:t>
            </a:r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 target  Classifying target as word or nonword</a:t>
            </a:r>
          </a:p>
          <a:p>
            <a:pPr lvl="1"/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Part of the data from Hutchison et al. (2013)</a:t>
            </a:r>
          </a:p>
          <a:p>
            <a:pPr marL="457200" lvl="1" indent="0">
              <a:buNone/>
            </a:pPr>
            <a:endParaRPr lang="en-US" sz="2200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en-US" sz="2200" b="1" dirty="0">
                <a:solidFill>
                  <a:schemeClr val="bg1"/>
                </a:solidFill>
                <a:sym typeface="Wingdings" panose="05000000000000000000" pitchFamily="2" charset="2"/>
              </a:rPr>
              <a:t>Semantic decision: </a:t>
            </a:r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single word  Classifying word as abstract or concrete</a:t>
            </a:r>
          </a:p>
          <a:p>
            <a:pPr lvl="1"/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Data from </a:t>
            </a:r>
            <a:r>
              <a:rPr lang="en-US" sz="2200" dirty="0" err="1">
                <a:solidFill>
                  <a:schemeClr val="bg1"/>
                </a:solidFill>
                <a:sym typeface="Wingdings" panose="05000000000000000000" pitchFamily="2" charset="2"/>
              </a:rPr>
              <a:t>Pexman</a:t>
            </a:r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 et al. (2018)</a:t>
            </a:r>
          </a:p>
          <a:p>
            <a:pPr lvl="1"/>
            <a:endParaRPr lang="en-US" sz="2200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en-US" sz="2200" b="1" dirty="0">
                <a:solidFill>
                  <a:schemeClr val="bg1"/>
                </a:solidFill>
                <a:sym typeface="Wingdings" panose="05000000000000000000" pitchFamily="2" charset="2"/>
              </a:rPr>
              <a:t>Lexical decision: </a:t>
            </a:r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single word  Classifying stimulus as word or nonword</a:t>
            </a:r>
          </a:p>
          <a:p>
            <a:pPr lvl="1"/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Data from </a:t>
            </a:r>
            <a:r>
              <a:rPr lang="en-US" sz="2200" dirty="0" err="1">
                <a:solidFill>
                  <a:schemeClr val="bg1"/>
                </a:solidFill>
                <a:sym typeface="Wingdings" panose="05000000000000000000" pitchFamily="2" charset="2"/>
              </a:rPr>
              <a:t>Balota</a:t>
            </a:r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 et al. (2007)</a:t>
            </a: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6282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722439"/>
            <a:ext cx="10728322" cy="840888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Study 2: </a:t>
            </a:r>
            <a:r>
              <a:rPr lang="en-US" dirty="0">
                <a:solidFill>
                  <a:schemeClr val="bg1"/>
                </a:solidFill>
              </a:rPr>
              <a:t>Novel analysis of existing 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909916"/>
            <a:ext cx="10728325" cy="4225646"/>
          </a:xfrm>
        </p:spPr>
        <p:txBody>
          <a:bodyPr>
            <a:normAutofit/>
          </a:bodyPr>
          <a:lstStyle/>
          <a:p>
            <a:r>
              <a:rPr lang="en-US" sz="2200" b="1" dirty="0">
                <a:solidFill>
                  <a:schemeClr val="bg1"/>
                </a:solidFill>
              </a:rPr>
              <a:t>Semantic priming (Study 2.1)</a:t>
            </a:r>
          </a:p>
          <a:p>
            <a:pPr lvl="1"/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Very large number of RTs: 345,666</a:t>
            </a:r>
          </a:p>
          <a:p>
            <a:pPr marL="457200" lvl="1" indent="0">
              <a:buNone/>
            </a:pPr>
            <a:endParaRPr lang="en-US" sz="600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en-US" sz="2200" b="1" dirty="0">
                <a:solidFill>
                  <a:schemeClr val="bg1"/>
                </a:solidFill>
                <a:sym typeface="Wingdings" panose="05000000000000000000" pitchFamily="2" charset="2"/>
              </a:rPr>
              <a:t>Semantic decision (Study 2.2)</a:t>
            </a:r>
          </a:p>
          <a:p>
            <a:pPr lvl="1"/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Not as many RTs: 254,140</a:t>
            </a:r>
          </a:p>
          <a:p>
            <a:pPr lvl="1"/>
            <a:endParaRPr lang="en-US" sz="1000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r>
              <a:rPr lang="en-US" sz="2200" b="1" dirty="0">
                <a:solidFill>
                  <a:schemeClr val="bg1"/>
                </a:solidFill>
                <a:sym typeface="Wingdings" panose="05000000000000000000" pitchFamily="2" charset="2"/>
              </a:rPr>
              <a:t>Lexical decision (Study 2.3)</a:t>
            </a:r>
          </a:p>
          <a:p>
            <a:pPr lvl="1"/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Fewest RTs: 19,828</a:t>
            </a:r>
          </a:p>
          <a:p>
            <a:pPr lvl="1"/>
            <a:r>
              <a:rPr lang="en-US" sz="2200" dirty="0">
                <a:solidFill>
                  <a:schemeClr val="bg1"/>
                </a:solidFill>
                <a:sym typeface="Wingdings" panose="05000000000000000000" pitchFamily="2" charset="2"/>
              </a:rPr>
              <a:t>Issue: only 2 participants per word on average</a:t>
            </a: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37113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500D7B-E229-4448-BFF1-C9832364FD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64" t="17891" r="24744" b="7921"/>
          <a:stretch/>
        </p:blipFill>
        <p:spPr>
          <a:xfrm>
            <a:off x="2883876" y="1150984"/>
            <a:ext cx="6424247" cy="508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0798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EEAFB0-9B45-42CB-959D-40A71658AA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27" t="16866" r="33909" b="5071"/>
          <a:stretch/>
        </p:blipFill>
        <p:spPr>
          <a:xfrm>
            <a:off x="1962129" y="458722"/>
            <a:ext cx="8267742" cy="966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6432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B5DEDA-C920-48FC-8C01-AC4586D870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27" t="16866" r="33909" b="5071"/>
          <a:stretch/>
        </p:blipFill>
        <p:spPr>
          <a:xfrm>
            <a:off x="1962129" y="-3073832"/>
            <a:ext cx="8267742" cy="966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78446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362CA-1EFC-4FAC-94ED-947B4170C1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31" t="17551" r="33526" b="6894"/>
          <a:stretch/>
        </p:blipFill>
        <p:spPr>
          <a:xfrm>
            <a:off x="3145691" y="68355"/>
            <a:ext cx="5900617" cy="673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002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3D030-EFBF-C24E-B9D6-00A185B5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B43B0-B769-1145-BCC7-D80862DA1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232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Levels of processing: 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886E4-BBE1-2640-9640-9AEB78199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9396" y="2312320"/>
            <a:ext cx="5737158" cy="1890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C7E71D-7AC2-3B48-9E85-EAECF2D32AC9}"/>
              </a:ext>
            </a:extLst>
          </p:cNvPr>
          <p:cNvSpPr txBox="1"/>
          <p:nvPr/>
        </p:nvSpPr>
        <p:spPr>
          <a:xfrm>
            <a:off x="6215974" y="4300564"/>
            <a:ext cx="1468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Lexical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8F6123-6737-8945-B9EB-BED286702FD7}"/>
              </a:ext>
            </a:extLst>
          </p:cNvPr>
          <p:cNvSpPr txBox="1"/>
          <p:nvPr/>
        </p:nvSpPr>
        <p:spPr>
          <a:xfrm>
            <a:off x="8821907" y="1937074"/>
            <a:ext cx="2843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Bernabeu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 (2017)</a:t>
            </a:r>
          </a:p>
        </p:txBody>
      </p:sp>
    </p:spTree>
    <p:extLst>
      <p:ext uri="{BB962C8B-B14F-4D97-AF65-F5344CB8AC3E}">
        <p14:creationId xmlns:p14="http://schemas.microsoft.com/office/powerpoint/2010/main" val="10987772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153C06-6EDB-4995-8CC2-475A5198FD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23" t="19829" r="34680" b="12593"/>
          <a:stretch/>
        </p:blipFill>
        <p:spPr>
          <a:xfrm>
            <a:off x="2961148" y="117230"/>
            <a:ext cx="6269704" cy="663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8528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761F02-883F-49CB-A83A-628201C94C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92" t="23134" r="35769" b="7807"/>
          <a:stretch/>
        </p:blipFill>
        <p:spPr>
          <a:xfrm>
            <a:off x="3098800" y="16932"/>
            <a:ext cx="5994400" cy="684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5899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88EE0F-886A-4E19-944B-6FA5A7DDB7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97" t="19260" r="32373" b="6780"/>
          <a:stretch/>
        </p:blipFill>
        <p:spPr>
          <a:xfrm>
            <a:off x="2621945" y="62523"/>
            <a:ext cx="6924431" cy="690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66250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CD6CF8-DDEA-4AB9-9B6B-E85BF33E3C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98" t="20513" r="30833" b="11339"/>
          <a:stretch/>
        </p:blipFill>
        <p:spPr>
          <a:xfrm>
            <a:off x="2417345" y="169984"/>
            <a:ext cx="7357309" cy="651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373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75CBA5-B274-4BC5-8956-CD4B42C892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763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B17DAA-2645-4608-9710-98B6FF144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7765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1A88-D682-4743-846E-38EE8719D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10FC5-7968-4DD9-9C0D-1EE54645D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2A9A7-86FB-4448-82AD-8458E891F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0092" y="-672123"/>
            <a:ext cx="13678660" cy="769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48701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B0AB7-1A24-4781-9BE5-7596A436F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512"/>
            <a:ext cx="10515600" cy="140531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Differences across individual differences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C0BB9-8027-4A60-9747-18C27C471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1676"/>
            <a:ext cx="10515600" cy="5321796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Linguistic individual differences: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 </a:t>
            </a:r>
          </a:p>
          <a:p>
            <a:endParaRPr lang="en-US" sz="100" dirty="0"/>
          </a:p>
          <a:p>
            <a:pPr marL="0" indent="0">
              <a:buNone/>
            </a:pPr>
            <a:r>
              <a:rPr lang="en-US" dirty="0"/>
              <a:t>       Higher skill </a:t>
            </a:r>
            <a:r>
              <a:rPr lang="en-US" dirty="0">
                <a:sym typeface="Wingdings" panose="05000000000000000000" pitchFamily="2" charset="2"/>
              </a:rPr>
              <a:t> Faster RT in semantic tasks  (</a:t>
            </a:r>
            <a:r>
              <a:rPr lang="en-US" dirty="0" err="1">
                <a:sym typeface="Wingdings" panose="05000000000000000000" pitchFamily="2" charset="2"/>
              </a:rPr>
              <a:t>Pexman</a:t>
            </a:r>
            <a:r>
              <a:rPr lang="en-US" dirty="0">
                <a:sym typeface="Wingdings" panose="05000000000000000000" pitchFamily="2" charset="2"/>
              </a:rPr>
              <a:t> &amp; Yap, 2018)</a:t>
            </a: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28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66155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B0AB7-1A24-4781-9BE5-7596A436F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2512"/>
            <a:ext cx="10515600" cy="140531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Differences across individual differences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C0BB9-8027-4A60-9747-18C27C471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1676"/>
            <a:ext cx="10515600" cy="5321796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Linguistic individual differences: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 </a:t>
            </a:r>
          </a:p>
          <a:p>
            <a:endParaRPr lang="en-US" sz="100" dirty="0"/>
          </a:p>
          <a:p>
            <a:pPr marL="0" indent="0">
              <a:buNone/>
            </a:pPr>
            <a:r>
              <a:rPr lang="en-US" dirty="0"/>
              <a:t>       Higher skill </a:t>
            </a:r>
            <a:r>
              <a:rPr lang="en-US" dirty="0">
                <a:sym typeface="Wingdings" panose="05000000000000000000" pitchFamily="2" charset="2"/>
              </a:rPr>
              <a:t> Faster RT in semantic tasks  (</a:t>
            </a:r>
            <a:r>
              <a:rPr lang="en-US" dirty="0" err="1">
                <a:sym typeface="Wingdings" panose="05000000000000000000" pitchFamily="2" charset="2"/>
              </a:rPr>
              <a:t>Pexman</a:t>
            </a:r>
            <a:r>
              <a:rPr lang="en-US" dirty="0">
                <a:sym typeface="Wingdings" panose="05000000000000000000" pitchFamily="2" charset="2"/>
              </a:rPr>
              <a:t> &amp; Yap, 2018)</a:t>
            </a: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u="sng" dirty="0">
                <a:solidFill>
                  <a:srgbClr val="C00000"/>
                </a:solidFill>
                <a:sym typeface="Wingdings" panose="05000000000000000000" pitchFamily="2" charset="2"/>
              </a:rPr>
              <a:t>Sensory, motor, affective individual differences: </a:t>
            </a:r>
          </a:p>
          <a:p>
            <a:pPr lvl="1"/>
            <a:endParaRPr lang="en-US" sz="700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sz="2800" dirty="0"/>
              <a:t>Higher skill </a:t>
            </a:r>
            <a:r>
              <a:rPr lang="en-US" sz="2800" dirty="0">
                <a:sym typeface="Wingdings" panose="05000000000000000000" pitchFamily="2" charset="2"/>
              </a:rPr>
              <a:t> More perceptual simulation in semantic tasks</a:t>
            </a:r>
          </a:p>
          <a:p>
            <a:pPr marL="457200" lvl="1" indent="0">
              <a:buNone/>
            </a:pPr>
            <a:r>
              <a:rPr lang="en-US" sz="2800" dirty="0">
                <a:sym typeface="Wingdings" panose="05000000000000000000" pitchFamily="2" charset="2"/>
              </a:rPr>
              <a:t>(</a:t>
            </a:r>
            <a:r>
              <a:rPr lang="en-US" sz="2800" dirty="0" err="1">
                <a:sym typeface="Wingdings" panose="05000000000000000000" pitchFamily="2" charset="2"/>
              </a:rPr>
              <a:t>Dils</a:t>
            </a:r>
            <a:r>
              <a:rPr lang="en-US" sz="2800" dirty="0">
                <a:sym typeface="Wingdings" panose="05000000000000000000" pitchFamily="2" charset="2"/>
              </a:rPr>
              <a:t> &amp; Boroditsky, 2010)</a:t>
            </a:r>
          </a:p>
        </p:txBody>
      </p:sp>
    </p:spTree>
    <p:extLst>
      <p:ext uri="{BB962C8B-B14F-4D97-AF65-F5344CB8AC3E}">
        <p14:creationId xmlns:p14="http://schemas.microsoft.com/office/powerpoint/2010/main" val="6680462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B0AB7-1A24-4781-9BE5-7596A436F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101" y="222512"/>
            <a:ext cx="10515600" cy="140531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Differences across individual differences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C0BB9-8027-4A60-9747-18C27C471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1865" y="1481676"/>
            <a:ext cx="10515600" cy="5321796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Linguistic individual differences: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 </a:t>
            </a:r>
          </a:p>
          <a:p>
            <a:endParaRPr lang="en-US" sz="100" dirty="0"/>
          </a:p>
          <a:p>
            <a:pPr marL="0" indent="0">
              <a:buNone/>
            </a:pPr>
            <a:r>
              <a:rPr lang="en-US" dirty="0"/>
              <a:t>       Higher skill </a:t>
            </a:r>
            <a:r>
              <a:rPr lang="en-US" dirty="0">
                <a:sym typeface="Wingdings" panose="05000000000000000000" pitchFamily="2" charset="2"/>
              </a:rPr>
              <a:t> Faster RT in semantic tasks  (</a:t>
            </a:r>
            <a:r>
              <a:rPr lang="en-US" dirty="0" err="1">
                <a:sym typeface="Wingdings" panose="05000000000000000000" pitchFamily="2" charset="2"/>
              </a:rPr>
              <a:t>Pexman</a:t>
            </a:r>
            <a:r>
              <a:rPr lang="en-US" dirty="0">
                <a:sym typeface="Wingdings" panose="05000000000000000000" pitchFamily="2" charset="2"/>
              </a:rPr>
              <a:t> &amp; Yap, 2018)</a:t>
            </a: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	    </a:t>
            </a:r>
            <a:r>
              <a:rPr lang="en-US" u="sng" dirty="0">
                <a:solidFill>
                  <a:srgbClr val="C00000"/>
                </a:solidFill>
                <a:sym typeface="Wingdings" panose="05000000000000000000" pitchFamily="2" charset="2"/>
              </a:rPr>
              <a:t>Sensory, motor, affective individual differences: </a:t>
            </a:r>
          </a:p>
          <a:p>
            <a:pPr lvl="1"/>
            <a:endParaRPr lang="en-US" sz="700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sz="2800" dirty="0"/>
              <a:t>	         Higher skill </a:t>
            </a:r>
            <a:r>
              <a:rPr lang="en-US" sz="2800" dirty="0">
                <a:sym typeface="Wingdings" panose="05000000000000000000" pitchFamily="2" charset="2"/>
              </a:rPr>
              <a:t> More perceptual simulation in semantic tasks</a:t>
            </a:r>
          </a:p>
          <a:p>
            <a:pPr marL="457200" lvl="1" indent="0">
              <a:buNone/>
            </a:pPr>
            <a:r>
              <a:rPr lang="en-US" sz="2800" dirty="0">
                <a:sym typeface="Wingdings" panose="05000000000000000000" pitchFamily="2" charset="2"/>
              </a:rPr>
              <a:t>	          (</a:t>
            </a:r>
            <a:r>
              <a:rPr lang="en-US" sz="2800" dirty="0" err="1">
                <a:sym typeface="Wingdings" panose="05000000000000000000" pitchFamily="2" charset="2"/>
              </a:rPr>
              <a:t>Dils</a:t>
            </a:r>
            <a:r>
              <a:rPr lang="en-US" sz="2800" dirty="0">
                <a:sym typeface="Wingdings" panose="05000000000000000000" pitchFamily="2" charset="2"/>
              </a:rPr>
              <a:t> &amp; Boroditsky, 2010)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EB7673-FA02-1647-9354-E1AD373B00E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67" y="2915162"/>
            <a:ext cx="2346000" cy="16898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0EE442-A376-9043-9BE4-4C7B9F4D980B}"/>
              </a:ext>
            </a:extLst>
          </p:cNvPr>
          <p:cNvSpPr/>
          <p:nvPr/>
        </p:nvSpPr>
        <p:spPr>
          <a:xfrm>
            <a:off x="458838" y="3171209"/>
            <a:ext cx="1282420" cy="2334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40F232-B997-3240-994B-4346B07C7A02}"/>
              </a:ext>
            </a:extLst>
          </p:cNvPr>
          <p:cNvSpPr/>
          <p:nvPr/>
        </p:nvSpPr>
        <p:spPr>
          <a:xfrm>
            <a:off x="795656" y="4458539"/>
            <a:ext cx="1310783" cy="317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23553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3D030-EFBF-C24E-B9D6-00A185B5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B43B0-B769-1145-BCC7-D80862DA1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9019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Levels of processing: 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886E4-BBE1-2640-9640-9AEB78199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9396" y="2290198"/>
            <a:ext cx="5737158" cy="1890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C7E71D-7AC2-3B48-9E85-EAECF2D32AC9}"/>
              </a:ext>
            </a:extLst>
          </p:cNvPr>
          <p:cNvSpPr txBox="1"/>
          <p:nvPr/>
        </p:nvSpPr>
        <p:spPr>
          <a:xfrm>
            <a:off x="6215974" y="4278442"/>
            <a:ext cx="1468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Lexical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F5A761-E7D4-6144-887B-87C46FE58537}"/>
              </a:ext>
            </a:extLst>
          </p:cNvPr>
          <p:cNvSpPr txBox="1"/>
          <p:nvPr/>
        </p:nvSpPr>
        <p:spPr>
          <a:xfrm>
            <a:off x="7258996" y="4924773"/>
            <a:ext cx="1977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C3CEDE-9272-C247-9FE3-C97D227E5FE7}"/>
              </a:ext>
            </a:extLst>
          </p:cNvPr>
          <p:cNvSpPr txBox="1"/>
          <p:nvPr/>
        </p:nvSpPr>
        <p:spPr>
          <a:xfrm>
            <a:off x="8821907" y="1914952"/>
            <a:ext cx="2843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Bernabeu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 (2017)</a:t>
            </a:r>
          </a:p>
        </p:txBody>
      </p:sp>
    </p:spTree>
    <p:extLst>
      <p:ext uri="{BB962C8B-B14F-4D97-AF65-F5344CB8AC3E}">
        <p14:creationId xmlns:p14="http://schemas.microsoft.com/office/powerpoint/2010/main" val="274454408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B0AB7-1A24-4781-9BE5-7596A436F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101" y="222512"/>
            <a:ext cx="10515600" cy="140531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Differences across individual differences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C0BB9-8027-4A60-9747-18C27C471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1865" y="1481676"/>
            <a:ext cx="10515600" cy="5321796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Linguistic individual differences: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 </a:t>
            </a:r>
          </a:p>
          <a:p>
            <a:endParaRPr lang="en-US" sz="100" dirty="0"/>
          </a:p>
          <a:p>
            <a:pPr marL="0" indent="0">
              <a:buNone/>
            </a:pPr>
            <a:r>
              <a:rPr lang="en-US" dirty="0"/>
              <a:t>       Higher skill </a:t>
            </a:r>
            <a:r>
              <a:rPr lang="en-US" dirty="0">
                <a:sym typeface="Wingdings" panose="05000000000000000000" pitchFamily="2" charset="2"/>
              </a:rPr>
              <a:t> Faster RT in semantic tasks  (</a:t>
            </a:r>
            <a:r>
              <a:rPr lang="en-US" dirty="0" err="1">
                <a:sym typeface="Wingdings" panose="05000000000000000000" pitchFamily="2" charset="2"/>
              </a:rPr>
              <a:t>Pexman</a:t>
            </a:r>
            <a:r>
              <a:rPr lang="en-US" dirty="0">
                <a:sym typeface="Wingdings" panose="05000000000000000000" pitchFamily="2" charset="2"/>
              </a:rPr>
              <a:t> &amp; Yap, 2018)</a:t>
            </a: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	    </a:t>
            </a:r>
            <a:r>
              <a:rPr lang="en-US" u="sng" dirty="0">
                <a:solidFill>
                  <a:srgbClr val="C00000"/>
                </a:solidFill>
                <a:sym typeface="Wingdings" panose="05000000000000000000" pitchFamily="2" charset="2"/>
              </a:rPr>
              <a:t>Sensory, motor, affective individual differences: </a:t>
            </a:r>
          </a:p>
          <a:p>
            <a:pPr lvl="1"/>
            <a:endParaRPr lang="en-US" sz="700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sz="2800" dirty="0"/>
              <a:t>	         Higher skill </a:t>
            </a:r>
            <a:r>
              <a:rPr lang="en-US" sz="2800" dirty="0">
                <a:sym typeface="Wingdings" panose="05000000000000000000" pitchFamily="2" charset="2"/>
              </a:rPr>
              <a:t> More perceptual simulation in semantic tasks</a:t>
            </a:r>
          </a:p>
          <a:p>
            <a:pPr marL="457200" lvl="1" indent="0">
              <a:buNone/>
            </a:pPr>
            <a:r>
              <a:rPr lang="en-US" sz="2800" dirty="0">
                <a:sym typeface="Wingdings" panose="05000000000000000000" pitchFamily="2" charset="2"/>
              </a:rPr>
              <a:t>	          (</a:t>
            </a:r>
            <a:r>
              <a:rPr lang="en-US" sz="2800" dirty="0" err="1">
                <a:sym typeface="Wingdings" panose="05000000000000000000" pitchFamily="2" charset="2"/>
              </a:rPr>
              <a:t>Dils</a:t>
            </a:r>
            <a:r>
              <a:rPr lang="en-US" sz="2800" dirty="0">
                <a:sym typeface="Wingdings" panose="05000000000000000000" pitchFamily="2" charset="2"/>
              </a:rPr>
              <a:t> &amp; Boroditsky, 2010)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EB7673-FA02-1647-9354-E1AD373B00E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67" y="2915162"/>
            <a:ext cx="2346000" cy="16898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0EE442-A376-9043-9BE4-4C7B9F4D980B}"/>
              </a:ext>
            </a:extLst>
          </p:cNvPr>
          <p:cNvSpPr/>
          <p:nvPr/>
        </p:nvSpPr>
        <p:spPr>
          <a:xfrm>
            <a:off x="458838" y="3171209"/>
            <a:ext cx="1282420" cy="2334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892632-7DED-D544-8528-411A34B1D17C}"/>
              </a:ext>
            </a:extLst>
          </p:cNvPr>
          <p:cNvSpPr/>
          <p:nvPr/>
        </p:nvSpPr>
        <p:spPr>
          <a:xfrm rot="19361557">
            <a:off x="276458" y="2688432"/>
            <a:ext cx="1327792" cy="397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Language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40F232-B997-3240-994B-4346B07C7A02}"/>
              </a:ext>
            </a:extLst>
          </p:cNvPr>
          <p:cNvSpPr/>
          <p:nvPr/>
        </p:nvSpPr>
        <p:spPr>
          <a:xfrm>
            <a:off x="795656" y="4458539"/>
            <a:ext cx="1310783" cy="317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31750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B0AB7-1A24-4781-9BE5-7596A436F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101" y="222512"/>
            <a:ext cx="10515600" cy="140531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Differences across individual differences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C0BB9-8027-4A60-9747-18C27C471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1865" y="1481676"/>
            <a:ext cx="10515600" cy="5321796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Linguistic individual differences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:  quite consistent</a:t>
            </a:r>
          </a:p>
          <a:p>
            <a:endParaRPr lang="en-US" sz="100" dirty="0"/>
          </a:p>
          <a:p>
            <a:pPr marL="0" indent="0">
              <a:buNone/>
            </a:pPr>
            <a:r>
              <a:rPr lang="en-US" dirty="0"/>
              <a:t>       Higher skill </a:t>
            </a:r>
            <a:r>
              <a:rPr lang="en-US" dirty="0">
                <a:sym typeface="Wingdings" panose="05000000000000000000" pitchFamily="2" charset="2"/>
              </a:rPr>
              <a:t> Faster RT in semantic tasks  (</a:t>
            </a:r>
            <a:r>
              <a:rPr lang="en-US" dirty="0" err="1">
                <a:sym typeface="Wingdings" panose="05000000000000000000" pitchFamily="2" charset="2"/>
              </a:rPr>
              <a:t>Pexman</a:t>
            </a:r>
            <a:r>
              <a:rPr lang="en-US" dirty="0">
                <a:sym typeface="Wingdings" panose="05000000000000000000" pitchFamily="2" charset="2"/>
              </a:rPr>
              <a:t> &amp; Yap, 2018)</a:t>
            </a: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	    </a:t>
            </a:r>
            <a:r>
              <a:rPr lang="en-US" u="sng" dirty="0">
                <a:solidFill>
                  <a:srgbClr val="C00000"/>
                </a:solidFill>
                <a:sym typeface="Wingdings" panose="05000000000000000000" pitchFamily="2" charset="2"/>
              </a:rPr>
              <a:t>Sensory, motor, affective individual differences</a:t>
            </a: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: less consistent</a:t>
            </a:r>
          </a:p>
          <a:p>
            <a:pPr lvl="1"/>
            <a:endParaRPr lang="en-US" sz="700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sz="2800" dirty="0"/>
              <a:t>	         Higher skill </a:t>
            </a:r>
            <a:r>
              <a:rPr lang="en-US" sz="2800" dirty="0">
                <a:sym typeface="Wingdings" panose="05000000000000000000" pitchFamily="2" charset="2"/>
              </a:rPr>
              <a:t> More perceptual simulation in semantic tasks</a:t>
            </a:r>
          </a:p>
          <a:p>
            <a:pPr marL="457200" lvl="1" indent="0">
              <a:buNone/>
            </a:pPr>
            <a:r>
              <a:rPr lang="en-US" sz="2800" dirty="0">
                <a:sym typeface="Wingdings" panose="05000000000000000000" pitchFamily="2" charset="2"/>
              </a:rPr>
              <a:t>	          (</a:t>
            </a:r>
            <a:r>
              <a:rPr lang="en-US" sz="2800" dirty="0" err="1">
                <a:sym typeface="Wingdings" panose="05000000000000000000" pitchFamily="2" charset="2"/>
              </a:rPr>
              <a:t>Dils</a:t>
            </a:r>
            <a:r>
              <a:rPr lang="en-US" sz="2800" dirty="0">
                <a:sym typeface="Wingdings" panose="05000000000000000000" pitchFamily="2" charset="2"/>
              </a:rPr>
              <a:t> &amp; Boroditsky, 2010)</a:t>
            </a:r>
          </a:p>
          <a:p>
            <a:pPr marL="457200" lvl="1" indent="0">
              <a:buNone/>
            </a:pPr>
            <a:endParaRPr lang="en-US" sz="2800" dirty="0">
              <a:sym typeface="Wingdings" panose="05000000000000000000" pitchFamily="2" charset="2"/>
            </a:endParaRPr>
          </a:p>
          <a:p>
            <a:pPr marL="574675" lvl="1" indent="0">
              <a:buNone/>
            </a:pPr>
            <a:endParaRPr lang="en-US" sz="2800" dirty="0">
              <a:sym typeface="Wingdings" panose="05000000000000000000" pitchFamily="2" charset="2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EB7673-FA02-1647-9354-E1AD373B00E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67" y="2915162"/>
            <a:ext cx="2346000" cy="16898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0EE442-A376-9043-9BE4-4C7B9F4D980B}"/>
              </a:ext>
            </a:extLst>
          </p:cNvPr>
          <p:cNvSpPr/>
          <p:nvPr/>
        </p:nvSpPr>
        <p:spPr>
          <a:xfrm>
            <a:off x="458838" y="3171209"/>
            <a:ext cx="1282420" cy="2334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B471D6-B35F-1042-93E0-5682D6157607}"/>
              </a:ext>
            </a:extLst>
          </p:cNvPr>
          <p:cNvSpPr/>
          <p:nvPr/>
        </p:nvSpPr>
        <p:spPr>
          <a:xfrm>
            <a:off x="1368764" y="3601366"/>
            <a:ext cx="1310783" cy="317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Simulation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892632-7DED-D544-8528-411A34B1D17C}"/>
              </a:ext>
            </a:extLst>
          </p:cNvPr>
          <p:cNvSpPr/>
          <p:nvPr/>
        </p:nvSpPr>
        <p:spPr>
          <a:xfrm rot="19361557">
            <a:off x="276458" y="2688432"/>
            <a:ext cx="1327792" cy="397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Language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40F232-B997-3240-994B-4346B07C7A02}"/>
              </a:ext>
            </a:extLst>
          </p:cNvPr>
          <p:cNvSpPr/>
          <p:nvPr/>
        </p:nvSpPr>
        <p:spPr>
          <a:xfrm>
            <a:off x="795656" y="4458539"/>
            <a:ext cx="1310783" cy="317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16238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B0AB7-1A24-4781-9BE5-7596A436F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101" y="222512"/>
            <a:ext cx="10515600" cy="140531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Differences across individual differences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C0BB9-8027-4A60-9747-18C27C471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1865" y="1481676"/>
            <a:ext cx="10515600" cy="5321796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u="sng" dirty="0">
                <a:solidFill>
                  <a:schemeClr val="accent1">
                    <a:lumMod val="75000"/>
                  </a:schemeClr>
                </a:solidFill>
              </a:rPr>
              <a:t>Linguistic individual differences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:  quite consistent </a:t>
            </a:r>
          </a:p>
          <a:p>
            <a:endParaRPr lang="en-US" sz="100" dirty="0"/>
          </a:p>
          <a:p>
            <a:pPr marL="0" indent="0">
              <a:buNone/>
            </a:pPr>
            <a:r>
              <a:rPr lang="en-US" dirty="0"/>
              <a:t>       Higher skill </a:t>
            </a:r>
            <a:r>
              <a:rPr lang="en-US" dirty="0">
                <a:sym typeface="Wingdings" panose="05000000000000000000" pitchFamily="2" charset="2"/>
              </a:rPr>
              <a:t> Faster RT in semantic tasks  (</a:t>
            </a:r>
            <a:r>
              <a:rPr lang="en-US" dirty="0" err="1">
                <a:sym typeface="Wingdings" panose="05000000000000000000" pitchFamily="2" charset="2"/>
              </a:rPr>
              <a:t>Pexman</a:t>
            </a:r>
            <a:r>
              <a:rPr lang="en-US" dirty="0">
                <a:sym typeface="Wingdings" panose="05000000000000000000" pitchFamily="2" charset="2"/>
              </a:rPr>
              <a:t> &amp; Yap, 2018)</a:t>
            </a: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lvl="1"/>
            <a:endParaRPr lang="en-US" sz="1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	    </a:t>
            </a:r>
            <a:r>
              <a:rPr lang="en-US" u="sng" dirty="0">
                <a:solidFill>
                  <a:srgbClr val="C00000"/>
                </a:solidFill>
                <a:sym typeface="Wingdings" panose="05000000000000000000" pitchFamily="2" charset="2"/>
              </a:rPr>
              <a:t>Sensory, motor, affective individual differences</a:t>
            </a:r>
            <a:r>
              <a:rPr lang="en-US" dirty="0">
                <a:solidFill>
                  <a:srgbClr val="C00000"/>
                </a:solidFill>
                <a:sym typeface="Wingdings" panose="05000000000000000000" pitchFamily="2" charset="2"/>
              </a:rPr>
              <a:t>: less consistent</a:t>
            </a:r>
          </a:p>
          <a:p>
            <a:pPr lvl="1"/>
            <a:endParaRPr lang="en-US" sz="700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US" sz="2800" dirty="0"/>
              <a:t>	         Higher skill </a:t>
            </a:r>
            <a:r>
              <a:rPr lang="en-US" sz="2800" dirty="0">
                <a:sym typeface="Wingdings" panose="05000000000000000000" pitchFamily="2" charset="2"/>
              </a:rPr>
              <a:t> More perceptual simulation in semantic tasks</a:t>
            </a:r>
          </a:p>
          <a:p>
            <a:pPr marL="457200" lvl="1" indent="0">
              <a:buNone/>
            </a:pPr>
            <a:r>
              <a:rPr lang="en-US" sz="2800" dirty="0">
                <a:sym typeface="Wingdings" panose="05000000000000000000" pitchFamily="2" charset="2"/>
              </a:rPr>
              <a:t>	          (</a:t>
            </a:r>
            <a:r>
              <a:rPr lang="en-US" sz="2800" dirty="0" err="1">
                <a:sym typeface="Wingdings" panose="05000000000000000000" pitchFamily="2" charset="2"/>
              </a:rPr>
              <a:t>Dils</a:t>
            </a:r>
            <a:r>
              <a:rPr lang="en-US" sz="2800" dirty="0">
                <a:sym typeface="Wingdings" panose="05000000000000000000" pitchFamily="2" charset="2"/>
              </a:rPr>
              <a:t> &amp; Boroditsky, 2010)</a:t>
            </a:r>
          </a:p>
          <a:p>
            <a:pPr marL="457200" lvl="1" indent="0">
              <a:buNone/>
            </a:pPr>
            <a:endParaRPr lang="en-US" sz="2800" dirty="0">
              <a:sym typeface="Wingdings" panose="05000000000000000000" pitchFamily="2" charset="2"/>
            </a:endParaRPr>
          </a:p>
          <a:p>
            <a:pPr marL="346075" lvl="1" indent="0">
              <a:buNone/>
            </a:pPr>
            <a:r>
              <a:rPr lang="en-US" sz="2800" dirty="0" err="1">
                <a:sym typeface="Wingdings" panose="05000000000000000000" pitchFamily="2" charset="2"/>
              </a:rPr>
              <a:t>Muraki</a:t>
            </a:r>
            <a:r>
              <a:rPr lang="en-US" sz="2800" dirty="0">
                <a:sym typeface="Wingdings" panose="05000000000000000000" pitchFamily="2" charset="2"/>
              </a:rPr>
              <a:t> and </a:t>
            </a:r>
            <a:r>
              <a:rPr lang="en-US" sz="2800" dirty="0" err="1">
                <a:sym typeface="Wingdings" panose="05000000000000000000" pitchFamily="2" charset="2"/>
              </a:rPr>
              <a:t>Pexman</a:t>
            </a:r>
            <a:r>
              <a:rPr lang="en-US" sz="2800" dirty="0">
                <a:sym typeface="Wingdings" panose="05000000000000000000" pitchFamily="2" charset="2"/>
              </a:rPr>
              <a:t> (2021): </a:t>
            </a:r>
            <a:r>
              <a:rPr lang="en-US" sz="2800" b="1" dirty="0">
                <a:solidFill>
                  <a:srgbClr val="FF0000"/>
                </a:solidFill>
                <a:sym typeface="Wingdings" panose="05000000000000000000" pitchFamily="2" charset="2"/>
              </a:rPr>
              <a:t>No</a:t>
            </a:r>
            <a:r>
              <a:rPr lang="en-US" sz="2800" dirty="0">
                <a:sym typeface="Wingdings" panose="05000000000000000000" pitchFamily="2" charset="2"/>
              </a:rPr>
              <a:t> role of </a:t>
            </a:r>
            <a:r>
              <a:rPr lang="en-US" sz="2800" dirty="0">
                <a:solidFill>
                  <a:srgbClr val="C00000"/>
                </a:solidFill>
                <a:sym typeface="Wingdings" panose="05000000000000000000" pitchFamily="2" charset="2"/>
              </a:rPr>
              <a:t>motor</a:t>
            </a:r>
            <a:r>
              <a:rPr lang="en-US" sz="2800" dirty="0">
                <a:sym typeface="Wingdings" panose="05000000000000000000" pitchFamily="2" charset="2"/>
              </a:rPr>
              <a:t> individual differences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EB7673-FA02-1647-9354-E1AD373B00E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67" y="2915162"/>
            <a:ext cx="2346000" cy="168985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0EE442-A376-9043-9BE4-4C7B9F4D980B}"/>
              </a:ext>
            </a:extLst>
          </p:cNvPr>
          <p:cNvSpPr/>
          <p:nvPr/>
        </p:nvSpPr>
        <p:spPr>
          <a:xfrm>
            <a:off x="458838" y="3171209"/>
            <a:ext cx="1282420" cy="2334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B471D6-B35F-1042-93E0-5682D6157607}"/>
              </a:ext>
            </a:extLst>
          </p:cNvPr>
          <p:cNvSpPr/>
          <p:nvPr/>
        </p:nvSpPr>
        <p:spPr>
          <a:xfrm>
            <a:off x="1368764" y="3601366"/>
            <a:ext cx="1310783" cy="317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Simulation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892632-7DED-D544-8528-411A34B1D17C}"/>
              </a:ext>
            </a:extLst>
          </p:cNvPr>
          <p:cNvSpPr/>
          <p:nvPr/>
        </p:nvSpPr>
        <p:spPr>
          <a:xfrm rot="19361557">
            <a:off x="276458" y="2688432"/>
            <a:ext cx="1327792" cy="3971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Language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72C4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40F232-B997-3240-994B-4346B07C7A02}"/>
              </a:ext>
            </a:extLst>
          </p:cNvPr>
          <p:cNvSpPr/>
          <p:nvPr/>
        </p:nvSpPr>
        <p:spPr>
          <a:xfrm>
            <a:off x="795656" y="4458539"/>
            <a:ext cx="1310783" cy="3174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080802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167997BA-1489-E722-140F-EF3A8D3B96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7" r="37533"/>
          <a:stretch/>
        </p:blipFill>
        <p:spPr>
          <a:xfrm>
            <a:off x="10619869" y="10"/>
            <a:ext cx="5662935" cy="6857990"/>
          </a:xfrm>
          <a:custGeom>
            <a:avLst/>
            <a:gdLst/>
            <a:ahLst/>
            <a:cxnLst/>
            <a:rect l="l" t="t" r="r" b="b"/>
            <a:pathLst>
              <a:path w="5662935" h="6858000">
                <a:moveTo>
                  <a:pt x="598332" y="0"/>
                </a:moveTo>
                <a:lnTo>
                  <a:pt x="5662935" y="0"/>
                </a:lnTo>
                <a:lnTo>
                  <a:pt x="5662935" y="6858000"/>
                </a:lnTo>
                <a:lnTo>
                  <a:pt x="0" y="6858000"/>
                </a:lnTo>
                <a:lnTo>
                  <a:pt x="78957" y="6777438"/>
                </a:lnTo>
                <a:cubicBezTo>
                  <a:pt x="291624" y="6544265"/>
                  <a:pt x="490445" y="6275955"/>
                  <a:pt x="672224" y="5969316"/>
                </a:cubicBezTo>
                <a:cubicBezTo>
                  <a:pt x="914597" y="5515036"/>
                  <a:pt x="1066080" y="5030470"/>
                  <a:pt x="1217563" y="4515619"/>
                </a:cubicBezTo>
                <a:cubicBezTo>
                  <a:pt x="1338748" y="3970483"/>
                  <a:pt x="1399341" y="3516203"/>
                  <a:pt x="1399341" y="3061922"/>
                </a:cubicBezTo>
                <a:cubicBezTo>
                  <a:pt x="1399341" y="1948936"/>
                  <a:pt x="1190580" y="1021447"/>
                  <a:pt x="773055" y="279455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1BCFA5-F562-46E0-8683-2A2D9FC5FF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309" y="-107906"/>
            <a:ext cx="10170250" cy="2778971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>
                    <a:lumMod val="85000"/>
                  </a:schemeClr>
                </a:solidFill>
              </a:rPr>
              <a:t>Language and sensorimotor simulation in conceptual processing:</a:t>
            </a:r>
            <a:br>
              <a:rPr lang="en-US" sz="4800" dirty="0">
                <a:solidFill>
                  <a:schemeClr val="tx1">
                    <a:lumMod val="85000"/>
                  </a:schemeClr>
                </a:solidFill>
              </a:rPr>
            </a:br>
            <a:br>
              <a:rPr lang="en-US" sz="1200" dirty="0">
                <a:solidFill>
                  <a:schemeClr val="tx1">
                    <a:lumMod val="85000"/>
                  </a:schemeClr>
                </a:solidFill>
              </a:rPr>
            </a:br>
            <a:r>
              <a:rPr lang="en-US" sz="4400" dirty="0">
                <a:solidFill>
                  <a:schemeClr val="tx1">
                    <a:lumMod val="85000"/>
                  </a:schemeClr>
                </a:solidFill>
              </a:rPr>
              <a:t>Multilevel analysis and statistical power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D843A2-6B11-4284-A418-139441F6E9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7" t="17662" r="8873" b="5661"/>
          <a:stretch/>
        </p:blipFill>
        <p:spPr>
          <a:xfrm>
            <a:off x="3854799" y="3107332"/>
            <a:ext cx="8164277" cy="3888851"/>
          </a:xfrm>
          <a:prstGeom prst="rect">
            <a:avLst/>
          </a:prstGeom>
        </p:spPr>
      </p:pic>
      <p:sp>
        <p:nvSpPr>
          <p:cNvPr id="9" name="Oval 8">
            <a:hlinkClick r:id="rId4"/>
            <a:extLst>
              <a:ext uri="{FF2B5EF4-FFF2-40B4-BE49-F238E27FC236}">
                <a16:creationId xmlns:a16="http://schemas.microsoft.com/office/drawing/2014/main" id="{306F633B-71D6-471D-B5CE-827058FE3B20}"/>
              </a:ext>
            </a:extLst>
          </p:cNvPr>
          <p:cNvSpPr/>
          <p:nvPr/>
        </p:nvSpPr>
        <p:spPr>
          <a:xfrm>
            <a:off x="2408968" y="4157430"/>
            <a:ext cx="2993293" cy="1183341"/>
          </a:xfrm>
          <a:prstGeom prst="ellipse">
            <a:avLst/>
          </a:prstGeom>
          <a:solidFill>
            <a:srgbClr val="E7F6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EEAF"/>
              </a:solidFill>
            </a:endParaRPr>
          </a:p>
        </p:txBody>
      </p:sp>
      <p:sp>
        <p:nvSpPr>
          <p:cNvPr id="10" name="TextBox 9">
            <a:hlinkClick r:id="rId4"/>
            <a:extLst>
              <a:ext uri="{FF2B5EF4-FFF2-40B4-BE49-F238E27FC236}">
                <a16:creationId xmlns:a16="http://schemas.microsoft.com/office/drawing/2014/main" id="{D2927A25-B409-4A6B-913C-D3B3544B0FC0}"/>
              </a:ext>
            </a:extLst>
          </p:cNvPr>
          <p:cNvSpPr txBox="1"/>
          <p:nvPr/>
        </p:nvSpPr>
        <p:spPr>
          <a:xfrm>
            <a:off x="2839386" y="4452052"/>
            <a:ext cx="229354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osf.io/</a:t>
            </a:r>
            <a:r>
              <a:rPr lang="en-US" sz="2800" b="1" dirty="0">
                <a:solidFill>
                  <a:srgbClr val="E22E61"/>
                </a:solidFill>
              </a:rPr>
              <a:t>97u5c</a:t>
            </a:r>
          </a:p>
        </p:txBody>
      </p:sp>
    </p:spTree>
    <p:extLst>
      <p:ext uri="{BB962C8B-B14F-4D97-AF65-F5344CB8AC3E}">
        <p14:creationId xmlns:p14="http://schemas.microsoft.com/office/powerpoint/2010/main" val="549149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3D030-EFBF-C24E-B9D6-00A185B5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B43B0-B769-1145-BCC7-D80862DA1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Semantic processing systems / sources of information </a:t>
            </a:r>
          </a:p>
          <a:p>
            <a:pPr marL="0" indent="0">
              <a:buNone/>
            </a:pPr>
            <a:r>
              <a:rPr lang="en-US" dirty="0"/>
              <a:t>		    </a:t>
            </a:r>
            <a:r>
              <a:rPr lang="en-US" b="1" dirty="0"/>
              <a:t>		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886E4-BBE1-2640-9640-9AEB78199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971" y="176415"/>
            <a:ext cx="3492230" cy="11508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C7E71D-7AC2-3B48-9E85-EAECF2D32AC9}"/>
              </a:ext>
            </a:extLst>
          </p:cNvPr>
          <p:cNvSpPr txBox="1"/>
          <p:nvPr/>
        </p:nvSpPr>
        <p:spPr>
          <a:xfrm>
            <a:off x="8787241" y="1172427"/>
            <a:ext cx="1714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9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Lexical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9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F5A761-E7D4-6144-887B-87C46FE58537}"/>
              </a:ext>
            </a:extLst>
          </p:cNvPr>
          <p:cNvSpPr txBox="1"/>
          <p:nvPr/>
        </p:nvSpPr>
        <p:spPr>
          <a:xfrm>
            <a:off x="9325253" y="1515974"/>
            <a:ext cx="1924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9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9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622D0A-F82D-4443-B6FD-3859A35470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8769" y="3083404"/>
            <a:ext cx="6381345" cy="32557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B2EA71-3B62-034A-93A3-BCF2BBF85177}"/>
              </a:ext>
            </a:extLst>
          </p:cNvPr>
          <p:cNvSpPr txBox="1"/>
          <p:nvPr/>
        </p:nvSpPr>
        <p:spPr>
          <a:xfrm>
            <a:off x="9004842" y="5802921"/>
            <a:ext cx="4031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Pulvermüller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(2013)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DBFE80-8E9A-4FB4-8A36-BBE5B456FAC6}"/>
              </a:ext>
            </a:extLst>
          </p:cNvPr>
          <p:cNvSpPr txBox="1"/>
          <p:nvPr/>
        </p:nvSpPr>
        <p:spPr>
          <a:xfrm>
            <a:off x="2580967" y="4023416"/>
            <a:ext cx="3097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b="1" i="1" dirty="0"/>
              <a:t>S</a:t>
            </a:r>
          </a:p>
          <a:p>
            <a:r>
              <a:rPr lang="es-ES" sz="1050" b="1" i="1" dirty="0"/>
              <a:t>c</a:t>
            </a:r>
            <a:endParaRPr lang="en-US" sz="1050" b="1" i="1" dirty="0"/>
          </a:p>
        </p:txBody>
      </p:sp>
    </p:spTree>
    <p:extLst>
      <p:ext uri="{BB962C8B-B14F-4D97-AF65-F5344CB8AC3E}">
        <p14:creationId xmlns:p14="http://schemas.microsoft.com/office/powerpoint/2010/main" val="3020671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3D030-EFBF-C24E-B9D6-00A185B5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B43B0-B769-1145-BCC7-D80862DA1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735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Semantic processing systems / sources of information </a:t>
            </a:r>
          </a:p>
          <a:p>
            <a:pPr marL="0" indent="0">
              <a:buNone/>
            </a:pPr>
            <a:endParaRPr lang="en-US" sz="300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dirty="0"/>
              <a:t>		     </a:t>
            </a:r>
            <a:r>
              <a:rPr lang="en-US" b="1" dirty="0"/>
              <a:t>LINGUISTIC		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886E4-BBE1-2640-9640-9AEB78199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971" y="176415"/>
            <a:ext cx="3492230" cy="11508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C7E71D-7AC2-3B48-9E85-EAECF2D32AC9}"/>
              </a:ext>
            </a:extLst>
          </p:cNvPr>
          <p:cNvSpPr txBox="1"/>
          <p:nvPr/>
        </p:nvSpPr>
        <p:spPr>
          <a:xfrm>
            <a:off x="8787241" y="1172427"/>
            <a:ext cx="1714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9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Lexical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9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F5A761-E7D4-6144-887B-87C46FE58537}"/>
              </a:ext>
            </a:extLst>
          </p:cNvPr>
          <p:cNvSpPr txBox="1"/>
          <p:nvPr/>
        </p:nvSpPr>
        <p:spPr>
          <a:xfrm>
            <a:off x="9325253" y="1515974"/>
            <a:ext cx="1924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9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9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622D0A-F82D-4443-B6FD-3859A35470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395" y="3230891"/>
            <a:ext cx="6381345" cy="32557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ADD566-9C98-AB4D-A2C7-D863BF8719BD}"/>
              </a:ext>
            </a:extLst>
          </p:cNvPr>
          <p:cNvSpPr txBox="1"/>
          <p:nvPr/>
        </p:nvSpPr>
        <p:spPr>
          <a:xfrm rot="20838503">
            <a:off x="699341" y="3309609"/>
            <a:ext cx="21635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98BB02-1F8C-874A-9831-2BA15DBDF707}"/>
              </a:ext>
            </a:extLst>
          </p:cNvPr>
          <p:cNvSpPr txBox="1"/>
          <p:nvPr/>
        </p:nvSpPr>
        <p:spPr>
          <a:xfrm>
            <a:off x="8997468" y="5950408"/>
            <a:ext cx="4031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Pulvermüller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(2013)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3F3CEA-94E4-4BB2-A34F-AD46CBA50BA7}"/>
              </a:ext>
            </a:extLst>
          </p:cNvPr>
          <p:cNvSpPr txBox="1"/>
          <p:nvPr/>
        </p:nvSpPr>
        <p:spPr>
          <a:xfrm>
            <a:off x="2573593" y="4170900"/>
            <a:ext cx="3097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b="1" i="1" dirty="0"/>
              <a:t>S</a:t>
            </a:r>
          </a:p>
          <a:p>
            <a:r>
              <a:rPr lang="es-ES" sz="1050" b="1" i="1" dirty="0"/>
              <a:t>c</a:t>
            </a:r>
            <a:endParaRPr lang="en-US" sz="1050" b="1" i="1" dirty="0"/>
          </a:p>
        </p:txBody>
      </p:sp>
    </p:spTree>
    <p:extLst>
      <p:ext uri="{BB962C8B-B14F-4D97-AF65-F5344CB8AC3E}">
        <p14:creationId xmlns:p14="http://schemas.microsoft.com/office/powerpoint/2010/main" val="2617568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3D030-EFBF-C24E-B9D6-00A185B59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B43B0-B769-1145-BCC7-D80862DA1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574" y="210584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Semantic processing systems / sources of information </a:t>
            </a:r>
          </a:p>
          <a:p>
            <a:pPr marL="0" indent="0">
              <a:buNone/>
            </a:pPr>
            <a:endParaRPr lang="en-US" sz="300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dirty="0"/>
              <a:t>		     </a:t>
            </a:r>
            <a:r>
              <a:rPr lang="en-US" b="1" dirty="0"/>
              <a:t>LINGUISTIC		 EMBODIED</a:t>
            </a: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E886E4-BBE1-2640-9640-9AEB78199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971" y="176415"/>
            <a:ext cx="3492230" cy="11508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C7E71D-7AC2-3B48-9E85-EAECF2D32AC9}"/>
              </a:ext>
            </a:extLst>
          </p:cNvPr>
          <p:cNvSpPr txBox="1"/>
          <p:nvPr/>
        </p:nvSpPr>
        <p:spPr>
          <a:xfrm>
            <a:off x="8787241" y="1172427"/>
            <a:ext cx="1714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9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Lexical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9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F5A761-E7D4-6144-887B-87C46FE58537}"/>
              </a:ext>
            </a:extLst>
          </p:cNvPr>
          <p:cNvSpPr txBox="1"/>
          <p:nvPr/>
        </p:nvSpPr>
        <p:spPr>
          <a:xfrm>
            <a:off x="9325253" y="1515974"/>
            <a:ext cx="1924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9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Semantic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9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622D0A-F82D-4443-B6FD-3859A35470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6143" y="3253016"/>
            <a:ext cx="6381345" cy="32557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ADD566-9C98-AB4D-A2C7-D863BF8719BD}"/>
              </a:ext>
            </a:extLst>
          </p:cNvPr>
          <p:cNvSpPr txBox="1"/>
          <p:nvPr/>
        </p:nvSpPr>
        <p:spPr>
          <a:xfrm rot="20838503">
            <a:off x="714089" y="3331734"/>
            <a:ext cx="21635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Distributional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D8C593-E8D5-BC45-A155-29D94152C1E8}"/>
              </a:ext>
            </a:extLst>
          </p:cNvPr>
          <p:cNvSpPr txBox="1"/>
          <p:nvPr/>
        </p:nvSpPr>
        <p:spPr>
          <a:xfrm rot="1707087">
            <a:off x="7975464" y="3212757"/>
            <a:ext cx="3500317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Simulation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     Situated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	Grounded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D421C4-1FBF-C04A-994C-539ECACD9F51}"/>
              </a:ext>
            </a:extLst>
          </p:cNvPr>
          <p:cNvSpPr txBox="1"/>
          <p:nvPr/>
        </p:nvSpPr>
        <p:spPr>
          <a:xfrm>
            <a:off x="8794615" y="6292031"/>
            <a:ext cx="4031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From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Pulvermüller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(2013)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750F87-52EC-4C7F-BB1B-757E7DF85FC8}"/>
              </a:ext>
            </a:extLst>
          </p:cNvPr>
          <p:cNvSpPr txBox="1"/>
          <p:nvPr/>
        </p:nvSpPr>
        <p:spPr>
          <a:xfrm>
            <a:off x="2588341" y="4200394"/>
            <a:ext cx="3097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b="1" i="1" dirty="0"/>
              <a:t>S</a:t>
            </a:r>
          </a:p>
          <a:p>
            <a:r>
              <a:rPr lang="es-ES" sz="1050" b="1" i="1" dirty="0"/>
              <a:t>c</a:t>
            </a:r>
            <a:endParaRPr lang="en-US" sz="1050" b="1" i="1" dirty="0"/>
          </a:p>
        </p:txBody>
      </p:sp>
    </p:spTree>
    <p:extLst>
      <p:ext uri="{BB962C8B-B14F-4D97-AF65-F5344CB8AC3E}">
        <p14:creationId xmlns:p14="http://schemas.microsoft.com/office/powerpoint/2010/main" val="1940085711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Blob V2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B495C2"/>
      </a:accent1>
      <a:accent2>
        <a:srgbClr val="767E37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Blob">
      <a:majorFont>
        <a:latin typeface="Sagona Book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2928</Words>
  <Application>Microsoft Office PowerPoint</Application>
  <PresentationFormat>Widescreen</PresentationFormat>
  <Paragraphs>680</Paragraphs>
  <Slides>63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63</vt:i4>
      </vt:variant>
    </vt:vector>
  </HeadingPairs>
  <TitlesOfParts>
    <vt:vector size="73" baseType="lpstr">
      <vt:lpstr>Arial</vt:lpstr>
      <vt:lpstr>Avenir Next LT Pro</vt:lpstr>
      <vt:lpstr>Book Antiqua</vt:lpstr>
      <vt:lpstr>Calibri</vt:lpstr>
      <vt:lpstr>Calibri Light</vt:lpstr>
      <vt:lpstr>MV Boli</vt:lpstr>
      <vt:lpstr>Sagona Book</vt:lpstr>
      <vt:lpstr>The Hand Extrablack</vt:lpstr>
      <vt:lpstr>BlobVTI</vt:lpstr>
      <vt:lpstr>Office Theme</vt:lpstr>
      <vt:lpstr>Language and sensorimotor simulation in conceptual processing:  Multilevel analysis and statistical power  Pablo Bernabeu</vt:lpstr>
      <vt:lpstr>Hyggelig å møte dere!</vt:lpstr>
      <vt:lpstr>How do people understand the meaning of words?</vt:lpstr>
      <vt:lpstr>Terminology</vt:lpstr>
      <vt:lpstr>Terminology</vt:lpstr>
      <vt:lpstr>Terminology</vt:lpstr>
      <vt:lpstr>Terminology</vt:lpstr>
      <vt:lpstr>Terminology</vt:lpstr>
      <vt:lpstr>Terminology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Adapted from Barsalou et al. (2008)</vt:lpstr>
      <vt:lpstr>PowerPoint Presentation</vt:lpstr>
      <vt:lpstr>PowerPoint Presentation</vt:lpstr>
      <vt:lpstr>Study 1: Contribution to multi-lab project</vt:lpstr>
      <vt:lpstr>Psychological Science Accelerator (Project 002)</vt:lpstr>
      <vt:lpstr>Object orientation effect  (classic embodiment effect)    Group replication (Psychological Science Accelerator)</vt:lpstr>
      <vt:lpstr>Object orientation effect    Group replication (Psychological Science Accelerator)</vt:lpstr>
      <vt:lpstr>Object orientation effect    Group replication (Psychological Science Accelerator)</vt:lpstr>
      <vt:lpstr>Object orientation effect    Group replication (Psychological Science Accelerator)</vt:lpstr>
      <vt:lpstr>Object orientation effect    Group replication (Psychological Science Accelerator)</vt:lpstr>
      <vt:lpstr>Object orientation effect    Group replication (Psychological Science Accelerator)</vt:lpstr>
      <vt:lpstr>Object orientation effect    Group replication (Psychological Science Accelerator)</vt:lpstr>
      <vt:lpstr>Object orientation effect    Group replication (Psychological Science Accelerator)</vt:lpstr>
      <vt:lpstr>Object orientation effect    Group replication (Psychological Science Accelerator)</vt:lpstr>
      <vt:lpstr>Object orientation effect    Group replication (Psychological Science Accelerator)</vt:lpstr>
      <vt:lpstr>Results of Study 1</vt:lpstr>
      <vt:lpstr>Study 2: Novel analysis of existing data sets</vt:lpstr>
      <vt:lpstr>Study 2: Novel analysis of existing data sets</vt:lpstr>
      <vt:lpstr>Study 2: Novel analysis of existing data sets</vt:lpstr>
      <vt:lpstr>Inconclusive findings</vt:lpstr>
      <vt:lpstr>Study 2: Novel analysis of existing data sets</vt:lpstr>
      <vt:lpstr>Study 2: Novel analysis of existing data sets</vt:lpstr>
      <vt:lpstr>Study 2: Novel analysis of existing data sets</vt:lpstr>
      <vt:lpstr>Study 2: Novel analysis of existing data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Differences across individual differences </vt:lpstr>
      <vt:lpstr>Differences across individual differences </vt:lpstr>
      <vt:lpstr>Differences across individual differences </vt:lpstr>
      <vt:lpstr>Differences across individual differences </vt:lpstr>
      <vt:lpstr>Differences across individual differences </vt:lpstr>
      <vt:lpstr>Differences across individual differences </vt:lpstr>
      <vt:lpstr>Language and sensorimotor simulation in conceptual processing:  Multilevel analysis and statistical power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Language and sensorimotor simulation in conceptual processing</dc:title>
  <dc:creator>De Juan Bernabeu, Pablo (Postgraduate Researcher)</dc:creator>
  <cp:lastModifiedBy>De Juan Bernabeu, Pablo (Postgraduate Researcher)</cp:lastModifiedBy>
  <cp:revision>173</cp:revision>
  <dcterms:created xsi:type="dcterms:W3CDTF">2022-09-28T13:47:14Z</dcterms:created>
  <dcterms:modified xsi:type="dcterms:W3CDTF">2022-09-29T10:03:21Z</dcterms:modified>
</cp:coreProperties>
</file>

<file path=docProps/thumbnail.jpeg>
</file>